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68" y="-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3CBCE5-B2CC-4CA8-9150-2D4B8FF54C5C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54F47-7EDE-47B9-82F2-1C45CC8EFCB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954F47-7EDE-47B9-82F2-1C45CC8EFCB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F6A1324-C6CE-4DA2-9473-BF69258FF896}" type="datetimeFigureOut">
              <a:rPr lang="ru-RU" smtClean="0"/>
              <a:pPr/>
              <a:t>14.03.2019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D3CA8E50-862D-493B-9F95-1A2F39B6C3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42148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smtClean="0"/>
              <a:t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a:t>
            </a:r>
            <a:endParaRPr lang="ru-RU" sz="3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429124" y="4714884"/>
            <a:ext cx="4429156" cy="1857388"/>
          </a:xfrm>
        </p:spPr>
        <p:txBody>
          <a:bodyPr>
            <a:normAutofit/>
          </a:bodyPr>
          <a:lstStyle/>
          <a:p>
            <a:endParaRPr lang="ru-RU" sz="2000" b="1" i="1" dirty="0">
              <a:solidFill>
                <a:schemeClr val="tx1"/>
              </a:solidFill>
            </a:endParaRPr>
          </a:p>
          <a:p>
            <a:r>
              <a:rPr lang="ru-RU" sz="2000" b="1" i="1" dirty="0" smtClean="0">
                <a:solidFill>
                  <a:schemeClr val="tx1"/>
                </a:solidFill>
              </a:rPr>
              <a:t>Ярославль, февраль 2019</a:t>
            </a:r>
            <a:endParaRPr lang="ru-RU" sz="2000" b="1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92500" lnSpcReduction="10000"/>
          </a:bodyPr>
          <a:lstStyle/>
          <a:p>
            <a:r>
              <a:rPr lang="ru-RU" i="1" dirty="0" smtClean="0"/>
              <a:t>Основание:</a:t>
            </a:r>
          </a:p>
          <a:p>
            <a:pPr algn="just"/>
            <a:r>
              <a:rPr lang="ru-RU" dirty="0" smtClean="0"/>
              <a:t> заявление с приложением документов (регистрируется организацией в день подачи)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рассмотрение документов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приказ руководителя о назначении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i="1" dirty="0" smtClean="0"/>
              <a:t>(Ответственность за достоверность документов несет заявитель)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3682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714356"/>
            <a:ext cx="8433654" cy="6143644"/>
          </a:xfrm>
        </p:spPr>
        <p:txBody>
          <a:bodyPr/>
          <a:lstStyle/>
          <a:p>
            <a:pPr algn="just"/>
            <a:r>
              <a:rPr lang="ru-RU" sz="2800" dirty="0" smtClean="0"/>
              <a:t> паспорт (документ, заменяющий паспорт)</a:t>
            </a:r>
          </a:p>
          <a:p>
            <a:pPr algn="just"/>
            <a:r>
              <a:rPr lang="ru-RU" sz="2800" dirty="0" smtClean="0"/>
              <a:t>документ, удостоверяющий личность иностранного гражданина и оригинал документа, подтверждающего право на проживание, пребывание</a:t>
            </a:r>
          </a:p>
          <a:p>
            <a:pPr algn="just"/>
            <a:r>
              <a:rPr lang="ru-RU" sz="2800" dirty="0" smtClean="0"/>
              <a:t> документ, подтверждающий полномочия законного представителя</a:t>
            </a:r>
          </a:p>
          <a:p>
            <a:pPr algn="just"/>
            <a:r>
              <a:rPr lang="ru-RU" sz="2800" dirty="0" smtClean="0"/>
              <a:t> свидетельства о рождении всех детей (паспорт гражданина РФ старше 14 лет)</a:t>
            </a:r>
          </a:p>
          <a:p>
            <a:pPr algn="just"/>
            <a:r>
              <a:rPr lang="ru-RU" sz="2800" dirty="0" smtClean="0"/>
              <a:t> страховое свидетельство (СНИЛС)</a:t>
            </a:r>
          </a:p>
          <a:p>
            <a:pPr algn="just"/>
            <a:r>
              <a:rPr lang="ru-RU" sz="2800" dirty="0" smtClean="0"/>
              <a:t> свидетельство о браке (расторжении брака)</a:t>
            </a:r>
          </a:p>
          <a:p>
            <a:pPr algn="just"/>
            <a:r>
              <a:rPr lang="ru-RU" sz="2800" dirty="0" smtClean="0"/>
              <a:t>сведения о реквизитах кредитной организации, номер лицевого счета заявителя</a:t>
            </a:r>
          </a:p>
          <a:p>
            <a:pPr algn="just"/>
            <a:endParaRPr lang="ru-RU" dirty="0" smtClean="0"/>
          </a:p>
          <a:p>
            <a:pPr algn="just"/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072494" cy="7143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Документы, подтверждающие среднедушевой доход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500174"/>
            <a:ext cx="8290778" cy="4748226"/>
          </a:xfrm>
        </p:spPr>
        <p:txBody>
          <a:bodyPr>
            <a:normAutofit/>
          </a:bodyPr>
          <a:lstStyle/>
          <a:p>
            <a:pPr marL="95250" indent="-12700" algn="just"/>
            <a:r>
              <a:rPr lang="ru-RU" sz="2800" dirty="0" smtClean="0"/>
              <a:t> справка о доходах по форме №2 –НДФЛ</a:t>
            </a:r>
          </a:p>
          <a:p>
            <a:pPr marL="95250" indent="-12700" algn="just"/>
            <a:r>
              <a:rPr lang="ru-RU" sz="2800" dirty="0" smtClean="0"/>
              <a:t> справка из органов социальной защиты населения</a:t>
            </a:r>
          </a:p>
          <a:p>
            <a:pPr marL="95250" indent="-12700" algn="just"/>
            <a:r>
              <a:rPr lang="ru-RU" sz="2800" dirty="0" smtClean="0"/>
              <a:t> справка о получении пенсий и иных выплат</a:t>
            </a:r>
          </a:p>
          <a:p>
            <a:pPr marL="95250" indent="-12700" algn="just"/>
            <a:r>
              <a:rPr lang="ru-RU" sz="2800" dirty="0" smtClean="0"/>
              <a:t> справка из образовательной организации о получении стипендии</a:t>
            </a:r>
          </a:p>
          <a:p>
            <a:pPr marL="95250" indent="-12700" algn="just"/>
            <a:r>
              <a:rPr lang="ru-RU" sz="2800" dirty="0" smtClean="0"/>
              <a:t> справка из органов государственной службы занятости</a:t>
            </a:r>
          </a:p>
          <a:p>
            <a:pPr marL="95250" indent="-12700" algn="just"/>
            <a:r>
              <a:rPr lang="ru-RU" sz="2800" dirty="0" smtClean="0"/>
              <a:t> справка из органов опеки и попечительства</a:t>
            </a:r>
          </a:p>
          <a:p>
            <a:pPr marL="95250" indent="-12700" algn="just"/>
            <a:r>
              <a:rPr lang="ru-RU" sz="2800" dirty="0" smtClean="0"/>
              <a:t> справка из территориальных налоговых органов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5195910"/>
          </a:xfrm>
        </p:spPr>
        <p:txBody>
          <a:bodyPr>
            <a:normAutofit lnSpcReduction="10000"/>
          </a:bodyPr>
          <a:lstStyle/>
          <a:p>
            <a:pPr marL="95250" indent="-12700" algn="just"/>
            <a:r>
              <a:rPr lang="ru-RU" sz="2800" dirty="0" smtClean="0"/>
              <a:t> многодетные семьи – оригинал документа многодетной семьи Ярославской области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малоимущие семьи – справка из органа социальной защиты населения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семьи, имеющие детей инвалидов – справка учреждения медико-социальной экспертизы</a:t>
            </a:r>
          </a:p>
          <a:p>
            <a:pPr marL="95250" indent="-12700" algn="just"/>
            <a:endParaRPr lang="ru-RU" sz="2800" dirty="0" smtClean="0"/>
          </a:p>
          <a:p>
            <a:pPr marL="95250" indent="-12700" algn="just"/>
            <a:r>
              <a:rPr lang="ru-RU" sz="2800" dirty="0" smtClean="0"/>
              <a:t> дети одиноких матерей – справка из органов записи актов гражданского состояния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43971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857232"/>
            <a:ext cx="8290778" cy="5391168"/>
          </a:xfrm>
        </p:spPr>
        <p:txBody>
          <a:bodyPr>
            <a:normAutofit fontScale="92500"/>
          </a:bodyPr>
          <a:lstStyle/>
          <a:p>
            <a:pPr marL="0" indent="0" algn="ctr"/>
            <a:r>
              <a:rPr lang="ru-RU" dirty="0" smtClean="0"/>
              <a:t> </a:t>
            </a:r>
            <a:r>
              <a:rPr lang="ru-RU" i="1" dirty="0" smtClean="0"/>
              <a:t>дети, не получающие алименты:</a:t>
            </a:r>
          </a:p>
          <a:p>
            <a:pPr marL="0" indent="0" algn="just"/>
            <a:r>
              <a:rPr lang="ru-RU" dirty="0" smtClean="0"/>
              <a:t> справка от судебных приставов</a:t>
            </a:r>
          </a:p>
          <a:p>
            <a:pPr marL="0" indent="0" algn="just"/>
            <a:r>
              <a:rPr lang="ru-RU" dirty="0" smtClean="0"/>
              <a:t> справка из паспортно-визовой службы</a:t>
            </a:r>
          </a:p>
          <a:p>
            <a:pPr marL="0" indent="0" algn="ctr"/>
            <a:r>
              <a:rPr lang="ru-RU" i="1" dirty="0" smtClean="0"/>
              <a:t>дети военнослужащих, проходящие военную службу по призыву:</a:t>
            </a:r>
          </a:p>
          <a:p>
            <a:pPr marL="0" indent="0" algn="just"/>
            <a:r>
              <a:rPr lang="ru-RU" dirty="0" smtClean="0"/>
              <a:t> справка из военного комиссариата (о призыве)</a:t>
            </a:r>
          </a:p>
          <a:p>
            <a:pPr marL="0" indent="0" algn="just"/>
            <a:r>
              <a:rPr lang="ru-RU" dirty="0" smtClean="0"/>
              <a:t> справка из военного образовательного учреждения высшего образования (отца ребенка)</a:t>
            </a:r>
          </a:p>
          <a:p>
            <a:pPr marL="0" indent="0" algn="just"/>
            <a:r>
              <a:rPr lang="ru-RU" dirty="0" smtClean="0"/>
              <a:t> справка из воинской части (о прохождении военной службы)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Дополнительные документы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000108"/>
            <a:ext cx="8362216" cy="5248292"/>
          </a:xfrm>
        </p:spPr>
        <p:txBody>
          <a:bodyPr>
            <a:normAutofit/>
          </a:bodyPr>
          <a:lstStyle/>
          <a:p>
            <a:pPr marL="0" indent="82550"/>
            <a:r>
              <a:rPr lang="ru-RU" sz="2800" dirty="0" smtClean="0"/>
              <a:t> неработающие родители (копии трудовых книжек)</a:t>
            </a:r>
          </a:p>
          <a:p>
            <a:pPr marL="0" indent="82550" algn="just"/>
            <a:r>
              <a:rPr lang="ru-RU" sz="2800" dirty="0" smtClean="0"/>
              <a:t> родители инвалиды или пенсионеры (копии трудовых книжек или пенсионных удостоверений, либо справки из пенсионного фонда о получении пенсии)</a:t>
            </a:r>
          </a:p>
          <a:p>
            <a:pPr marL="0" indent="82550" algn="just"/>
            <a:r>
              <a:rPr lang="ru-RU" sz="2800" dirty="0" smtClean="0"/>
              <a:t> лица, находящиеся на полном государственном обеспечении (справки из учреждений)</a:t>
            </a:r>
          </a:p>
          <a:p>
            <a:pPr marL="0" indent="82550" algn="just"/>
            <a:r>
              <a:rPr lang="ru-RU" sz="2800" dirty="0" smtClean="0"/>
              <a:t> родители, находящиеся под стражей (справки из учреждения уголовно-исполнительной системы</a:t>
            </a:r>
          </a:p>
          <a:p>
            <a:pPr marL="0" indent="82550" algn="just"/>
            <a:r>
              <a:rPr lang="ru-RU" sz="2800" dirty="0" smtClean="0"/>
              <a:t> родители обучаются по очной форме (справки из образовательной организации)</a:t>
            </a:r>
          </a:p>
          <a:p>
            <a:pPr marL="0" indent="82550" algn="just"/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214290"/>
            <a:ext cx="7858180" cy="571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Основания для отказа в назначении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071546"/>
            <a:ext cx="8219340" cy="5176854"/>
          </a:xfrm>
        </p:spPr>
        <p:txBody>
          <a:bodyPr>
            <a:normAutofit fontScale="92500"/>
          </a:bodyPr>
          <a:lstStyle/>
          <a:p>
            <a:pPr marL="0" indent="0" algn="just"/>
            <a:r>
              <a:rPr lang="ru-RU" dirty="0" smtClean="0"/>
              <a:t> обращение лица, не являющегося заявителем</a:t>
            </a:r>
          </a:p>
          <a:p>
            <a:pPr marL="0" indent="0" algn="just"/>
            <a:r>
              <a:rPr lang="ru-RU" dirty="0" smtClean="0"/>
              <a:t> непредставление заявителем документов</a:t>
            </a:r>
          </a:p>
          <a:p>
            <a:pPr marL="0" indent="0" algn="just"/>
            <a:r>
              <a:rPr lang="ru-RU" dirty="0" smtClean="0"/>
              <a:t> представление заявителем документов, содержащих неполные или недостоверные сведения</a:t>
            </a:r>
          </a:p>
          <a:p>
            <a:pPr marL="0" indent="0" algn="just"/>
            <a:r>
              <a:rPr lang="ru-RU" dirty="0" smtClean="0"/>
              <a:t>   размер среднедушевого дохода свыше 1,5 кратной величины прожиточного минимума</a:t>
            </a:r>
          </a:p>
          <a:p>
            <a:pPr marL="0" indent="0" algn="just"/>
            <a:r>
              <a:rPr lang="ru-RU" dirty="0" smtClean="0"/>
              <a:t> получение компенсации другим родителем</a:t>
            </a:r>
          </a:p>
          <a:p>
            <a:pPr marL="0" indent="0" algn="just"/>
            <a:r>
              <a:rPr lang="ru-RU" dirty="0" smtClean="0"/>
              <a:t> наличие в семье трудоспособных граждан, не имеющих работу</a:t>
            </a:r>
          </a:p>
          <a:p>
            <a:pPr marL="0" indent="0"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14290"/>
            <a:ext cx="792961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Объективные причины невозможности ведения трудовой деятельности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643050"/>
            <a:ext cx="8219340" cy="4605350"/>
          </a:xfrm>
        </p:spPr>
        <p:txBody>
          <a:bodyPr>
            <a:normAutofit fontScale="92500"/>
          </a:bodyPr>
          <a:lstStyle/>
          <a:p>
            <a:pPr marL="0" indent="82550" algn="just"/>
            <a:r>
              <a:rPr lang="ru-RU" dirty="0" smtClean="0"/>
              <a:t> уход за ребенком в возрасте до 3 лет, ребенком инвалидом и престарелым родственником старше 80 лет</a:t>
            </a:r>
          </a:p>
          <a:p>
            <a:pPr marL="0" indent="82550" algn="just"/>
            <a:r>
              <a:rPr lang="ru-RU" dirty="0" smtClean="0"/>
              <a:t> длительное лечение 21 и более дней</a:t>
            </a:r>
          </a:p>
          <a:p>
            <a:pPr marL="0" indent="82550" algn="just"/>
            <a:r>
              <a:rPr lang="ru-RU" dirty="0" smtClean="0"/>
              <a:t> прохождение судебно-медицинской экспертизы</a:t>
            </a:r>
          </a:p>
          <a:p>
            <a:pPr marL="0" indent="82550" algn="just"/>
            <a:r>
              <a:rPr lang="ru-RU" dirty="0" smtClean="0"/>
              <a:t> обучение лиц старше 18 лет по очной форме обучения</a:t>
            </a:r>
          </a:p>
          <a:p>
            <a:pPr marL="0" indent="82550" algn="just"/>
            <a:r>
              <a:rPr lang="ru-RU" dirty="0" smtClean="0"/>
              <a:t> постоянное проживание гражданина на территории иностранного государства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433654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071546"/>
            <a:ext cx="8433654" cy="5176854"/>
          </a:xfrm>
        </p:spPr>
        <p:txBody>
          <a:bodyPr/>
          <a:lstStyle/>
          <a:p>
            <a:pPr algn="just"/>
            <a:r>
              <a:rPr lang="ru-RU" dirty="0" smtClean="0"/>
              <a:t> направление уведомления заявителю не позднее 15 календарных дней со дня регистрации заявления</a:t>
            </a:r>
          </a:p>
          <a:p>
            <a:pPr algn="just"/>
            <a:r>
              <a:rPr lang="ru-RU" dirty="0" smtClean="0"/>
              <a:t> принятие решения не может превышать 10 календарных дней </a:t>
            </a:r>
          </a:p>
          <a:p>
            <a:pPr algn="just"/>
            <a:r>
              <a:rPr lang="ru-RU" dirty="0" smtClean="0"/>
              <a:t> назначение компенсации по приказу на 12 календарных месяцев</a:t>
            </a:r>
          </a:p>
          <a:p>
            <a:pPr algn="just"/>
            <a:r>
              <a:rPr lang="ru-RU" dirty="0" smtClean="0"/>
              <a:t>направление мотивированного уведомления об отказе в назначении компенсации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47800"/>
            <a:ext cx="8290778" cy="4800600"/>
          </a:xfrm>
        </p:spPr>
        <p:txBody>
          <a:bodyPr/>
          <a:lstStyle/>
          <a:p>
            <a:pPr marL="95250" indent="-12700" algn="just"/>
            <a:r>
              <a:rPr lang="ru-RU" dirty="0" smtClean="0"/>
              <a:t> с первого числа месяца представления заявления и документов, не ранее даты приема ребенка в детский сад</a:t>
            </a:r>
          </a:p>
          <a:p>
            <a:pPr marL="95250" indent="-12700" algn="just"/>
            <a:r>
              <a:rPr lang="ru-RU" dirty="0" smtClean="0"/>
              <a:t> выплата при условии внесения платы за присмотр и уход в течении месяца, следующего за месяцем последней оплаты</a:t>
            </a:r>
          </a:p>
          <a:p>
            <a:pPr marL="95250" indent="-12700" algn="just"/>
            <a:r>
              <a:rPr lang="ru-RU" dirty="0" smtClean="0"/>
              <a:t> подтверждение оплаты квитанцией</a:t>
            </a:r>
          </a:p>
          <a:p>
            <a:pPr marL="95250" indent="-12700" algn="just"/>
            <a:r>
              <a:rPr lang="ru-RU" dirty="0" smtClean="0"/>
              <a:t> невнесение платы – приостановление выплаты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Нормативно-правовые документы</a:t>
            </a:r>
            <a:endParaRPr lang="ru-RU" sz="3200" b="1" dirty="0"/>
          </a:p>
        </p:txBody>
      </p:sp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357158" y="1214422"/>
            <a:ext cx="8429684" cy="5357850"/>
          </a:xfrm>
        </p:spPr>
        <p:txBody>
          <a:bodyPr>
            <a:normAutofit fontScale="92500" lnSpcReduction="10000"/>
          </a:bodyPr>
          <a:lstStyle/>
          <a:p>
            <a:pPr marL="82550" indent="0" algn="just">
              <a:buNone/>
            </a:pPr>
            <a:r>
              <a:rPr lang="ru-RU" sz="28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2800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Федеральный закон от 29.12.2012 № 273-ФЗ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«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 образовании в Российской Федерации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 -    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Закон Ярославской области от 19.12.2008 </a:t>
            </a:r>
          </a:p>
          <a:p>
            <a:pPr marL="82550" indent="-82550" algn="just">
              <a:buNone/>
            </a:pPr>
            <a:r>
              <a:rPr lang="ru-RU" dirty="0" smtClean="0">
                <a:ea typeface="Calibri" pitchFamily="34" charset="0"/>
                <a:cs typeface="Times New Roman" pitchFamily="18" charset="0"/>
              </a:rPr>
              <a:t>№65-з «Социальный кодекс Ярославской области»</a:t>
            </a:r>
          </a:p>
          <a:p>
            <a:pPr marL="82550" indent="-82550" algn="just">
              <a:buNone/>
            </a:pPr>
            <a:endParaRPr lang="ru-RU" dirty="0" smtClean="0">
              <a:ea typeface="Calibri" pitchFamily="34" charset="0"/>
              <a:cs typeface="Times New Roman" pitchFamily="18" charset="0"/>
            </a:endParaRPr>
          </a:p>
          <a:p>
            <a:pPr marL="82550" indent="-82550" algn="just">
              <a:buNone/>
            </a:pPr>
            <a:r>
              <a:rPr lang="ru-RU" b="1" dirty="0" smtClean="0">
                <a:ea typeface="Calibri" pitchFamily="34" charset="0"/>
                <a:cs typeface="Times New Roman" pitchFamily="18" charset="0"/>
              </a:rPr>
              <a:t>-</a:t>
            </a:r>
            <a:r>
              <a:rPr lang="ru-RU" dirty="0" smtClean="0">
                <a:ea typeface="Calibri" pitchFamily="34" charset="0"/>
                <a:cs typeface="Times New Roman" pitchFamily="18" charset="0"/>
              </a:rPr>
              <a:t> Приказ департамента образования Ярославской области от 11.02.2019 № 04-нп «О внесении изменения в приказ департамента образования Ярославской области от 25.03.2014 № 10-нп</a:t>
            </a:r>
          </a:p>
          <a:p>
            <a:pPr marL="82550" indent="-82550" algn="just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96908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447800"/>
            <a:ext cx="8362216" cy="4800600"/>
          </a:xfrm>
        </p:spPr>
        <p:txBody>
          <a:bodyPr/>
          <a:lstStyle/>
          <a:p>
            <a:pPr marL="95250" indent="-12700"/>
            <a:r>
              <a:rPr lang="ru-RU" dirty="0" smtClean="0"/>
              <a:t> предоставление заявления и документов за 15 календарных дней до окончания текущего периода получения компенсации</a:t>
            </a:r>
          </a:p>
          <a:p>
            <a:pPr marL="95250" indent="-12700" algn="just"/>
            <a:r>
              <a:rPr lang="ru-RU" dirty="0" smtClean="0"/>
              <a:t> устранение причин не назначения компенсации – на новый период вновь обращение за компенсацией</a:t>
            </a:r>
          </a:p>
          <a:p>
            <a:pPr marL="95250" indent="-12700" algn="just"/>
            <a:r>
              <a:rPr lang="ru-RU" dirty="0" smtClean="0"/>
              <a:t> прекращение выплаты следующим днем отчисления из детского сада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1447800"/>
            <a:ext cx="8219340" cy="4800600"/>
          </a:xfrm>
        </p:spPr>
        <p:txBody>
          <a:bodyPr/>
          <a:lstStyle/>
          <a:p>
            <a:pPr marL="0" indent="82550"/>
            <a:r>
              <a:rPr lang="ru-RU" dirty="0" smtClean="0"/>
              <a:t> изменение состава семьи и оснований для назначения размер компенсации изменяется с месяца следующего за месяцем, в котором произошли изменения</a:t>
            </a:r>
          </a:p>
          <a:p>
            <a:pPr marL="0" indent="82550"/>
            <a:r>
              <a:rPr lang="ru-RU" dirty="0" smtClean="0"/>
              <a:t> принятие решения об изменении размера компенсации в течении 5 рабочих дней со дня извещения и оформление приказом</a:t>
            </a:r>
          </a:p>
          <a:p>
            <a:pPr marL="0" indent="82550" algn="just"/>
            <a:r>
              <a:rPr lang="ru-RU" dirty="0" smtClean="0"/>
              <a:t> уведомление заявителя в течение 5 рабочих дней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8147902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Назначение и выплата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1447800"/>
            <a:ext cx="8147902" cy="4800600"/>
          </a:xfrm>
        </p:spPr>
        <p:txBody>
          <a:bodyPr>
            <a:normAutofit lnSpcReduction="10000"/>
          </a:bodyPr>
          <a:lstStyle/>
          <a:p>
            <a:pPr marL="0" indent="0" algn="just"/>
            <a:r>
              <a:rPr lang="ru-RU" dirty="0" smtClean="0"/>
              <a:t> определение объема средств и направление заявки  до 15 числа текущего месяца</a:t>
            </a:r>
          </a:p>
          <a:p>
            <a:pPr marL="0" indent="0" algn="just"/>
            <a:r>
              <a:rPr lang="ru-RU" dirty="0" smtClean="0"/>
              <a:t> направление средств из бюджета Ярославской области</a:t>
            </a:r>
          </a:p>
          <a:p>
            <a:pPr marL="0" indent="0" algn="just"/>
            <a:r>
              <a:rPr lang="ru-RU" dirty="0" smtClean="0"/>
              <a:t> обеспечение сохранности документов</a:t>
            </a:r>
          </a:p>
          <a:p>
            <a:pPr marL="0" indent="0" algn="just"/>
            <a:r>
              <a:rPr lang="ru-RU" dirty="0" smtClean="0"/>
              <a:t> контроль со стороны департамента образования (учредитель)</a:t>
            </a:r>
          </a:p>
          <a:p>
            <a:pPr marL="0" indent="0" algn="just"/>
            <a:r>
              <a:rPr lang="ru-RU" dirty="0" smtClean="0"/>
              <a:t> выплата компенсации за счет средств материнского капитала ежеквартально в течении месяца,  следующего за кварталом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6530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Общие положения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47800"/>
            <a:ext cx="8576530" cy="5410200"/>
          </a:xfrm>
        </p:spPr>
        <p:txBody>
          <a:bodyPr/>
          <a:lstStyle/>
          <a:p>
            <a:pPr algn="just"/>
            <a:r>
              <a:rPr lang="ru-RU" dirty="0" smtClean="0"/>
              <a:t>Размер компенсации – средний размер родительской платы за присмотр и уход за детьми: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20 % на первого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50% на второго ребенка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70% на третьего и последующих детей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74638"/>
            <a:ext cx="8290778" cy="72547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Условия назначения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433654" cy="496254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 выплата одному из родителей, внесшему родительскую плату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размер среднедушевого дохода семьи не превышает 1,5 кратную величину прожиточного минимума трудоспособного населения (15975 рублей), за второй квартал года, предшествующего году обращения за назначением компенсации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многодетным семьям вне зависимости от среднедушевого дохода семьи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274638"/>
            <a:ext cx="8219340" cy="654032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Учет детей при выплате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214422"/>
            <a:ext cx="8362216" cy="5033978"/>
          </a:xfrm>
        </p:spPr>
        <p:txBody>
          <a:bodyPr/>
          <a:lstStyle/>
          <a:p>
            <a:pPr algn="just"/>
            <a:r>
              <a:rPr lang="ru-RU" dirty="0" smtClean="0"/>
              <a:t> все дети в семье, в том числе усыновленные, находящиеся под опекой (попечительство) в возрасте до 18 лет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исключение: родитель лишен или утратил права родителя в возрасте до 18 лет, лиц приобретших дееспособность в полном объеме или объявленных полностью дееспособными в возрасте до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143932" cy="85725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Члены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505092" cy="517685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совместно проживающие и ведущие общее хозяйство супруги (в том числе усыновители, опекуны (попечители), приемные родители)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несовершеннолетние дети (сыновья, дочери, усыновленные, находящиеся под опекой, пасынки и падчерицы)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дети инвалиды с детства и инвалиды </a:t>
            </a:r>
            <a:r>
              <a:rPr lang="en-US" dirty="0" smtClean="0"/>
              <a:t>I</a:t>
            </a:r>
            <a:r>
              <a:rPr lang="ru-RU" dirty="0" smtClean="0"/>
              <a:t> группы старше 18 лет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/>
              <a:t>Не включаются в состав семьи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>
            <a:normAutofit/>
          </a:bodyPr>
          <a:lstStyle/>
          <a:p>
            <a:pPr marL="182563" lvl="7" indent="-182563" algn="just">
              <a:buNone/>
            </a:pPr>
            <a:r>
              <a:rPr lang="ru-RU" sz="3200" dirty="0" smtClean="0"/>
              <a:t> - военнослужащие, проходящие военную службу по призыву</a:t>
            </a:r>
          </a:p>
          <a:p>
            <a:pPr marL="182563" lvl="7" indent="-182563" algn="just">
              <a:buNone/>
            </a:pPr>
            <a:endParaRPr lang="ru-RU" sz="3200" dirty="0" smtClean="0"/>
          </a:p>
          <a:p>
            <a:pPr marL="182563" lvl="7" indent="-182563" algn="just">
              <a:buFontTx/>
              <a:buChar char="-"/>
            </a:pPr>
            <a:r>
              <a:rPr lang="ru-RU" sz="3200" dirty="0" smtClean="0"/>
              <a:t>лица, отбывающие наказание в виде лишения свободы</a:t>
            </a:r>
          </a:p>
          <a:p>
            <a:pPr marL="182563" lvl="7" indent="-182563" algn="just">
              <a:buFontTx/>
              <a:buChar char="-"/>
            </a:pPr>
            <a:endParaRPr lang="ru-RU" sz="3200" dirty="0" smtClean="0"/>
          </a:p>
          <a:p>
            <a:pPr marL="182563" lvl="7" indent="-182563" algn="just">
              <a:buNone/>
            </a:pPr>
            <a:r>
              <a:rPr lang="ru-RU" sz="3200" dirty="0" smtClean="0"/>
              <a:t> - лица, находящиеся на полном государственном обеспечении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/>
              <a:t>Расчет среднедушевого дохода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447800"/>
            <a:ext cx="8433654" cy="4800600"/>
          </a:xfrm>
        </p:spPr>
        <p:txBody>
          <a:bodyPr/>
          <a:lstStyle/>
          <a:p>
            <a:pPr marL="177800" indent="-95250" algn="just"/>
            <a:r>
              <a:rPr lang="ru-RU" dirty="0" smtClean="0"/>
              <a:t> сумма дохода членов семьи за 3 последних календарных месяца, предшествующих месяцу подачи заявления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сумма доходов, полученных как в денежной, так и в натуральной форме</a:t>
            </a:r>
          </a:p>
          <a:p>
            <a:pPr marL="177800" indent="-95250" algn="just"/>
            <a:endParaRPr lang="ru-RU" dirty="0" smtClean="0"/>
          </a:p>
          <a:p>
            <a:pPr marL="177800" indent="-95250" algn="just"/>
            <a:r>
              <a:rPr lang="ru-RU" dirty="0" smtClean="0"/>
              <a:t> доходы учитываются до вычета налогов и сборов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74638"/>
            <a:ext cx="8362216" cy="5111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 smtClean="0"/>
              <a:t>Перерасчет компенсации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00108"/>
            <a:ext cx="8505092" cy="5248292"/>
          </a:xfrm>
        </p:spPr>
        <p:txBody>
          <a:bodyPr/>
          <a:lstStyle/>
          <a:p>
            <a:r>
              <a:rPr lang="ru-RU" dirty="0" smtClean="0"/>
              <a:t> за текущий месяц в следующем месяце</a:t>
            </a:r>
          </a:p>
          <a:p>
            <a:endParaRPr lang="ru-RU" dirty="0" smtClean="0"/>
          </a:p>
          <a:p>
            <a:pPr algn="just"/>
            <a:r>
              <a:rPr lang="ru-RU" dirty="0" smtClean="0"/>
              <a:t> средний размер родительской платы устанавливается Правительством Ярославской области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 выплата компенсации за счет средств бюджета Ярославской области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331</TotalTime>
  <Words>1062</Words>
  <Application>Microsoft Office PowerPoint</Application>
  <PresentationFormat>Экран (4:3)</PresentationFormat>
  <Paragraphs>140</Paragraphs>
  <Slides>22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Солнцестояние</vt:lpstr>
      <vt:lpstr>Порядок назначения и выплаты компенсации части родительской платы за присмотр и уход за детьми, осваивающими образовательные программы дошкольного образования в организациях, осуществляющих образовательную деятельность</vt:lpstr>
      <vt:lpstr>Нормативно-правовые документы</vt:lpstr>
      <vt:lpstr>Общие положения</vt:lpstr>
      <vt:lpstr>Условия назначения компенсации</vt:lpstr>
      <vt:lpstr>Учет детей при выплате компенсации</vt:lpstr>
      <vt:lpstr>Члены семьи</vt:lpstr>
      <vt:lpstr>Не включаются в состав семьи</vt:lpstr>
      <vt:lpstr>Расчет среднедушевого дохода</vt:lpstr>
      <vt:lpstr>Перерасчет компенсации</vt:lpstr>
      <vt:lpstr>Назначение и выплата компенсации</vt:lpstr>
      <vt:lpstr>Основные документы</vt:lpstr>
      <vt:lpstr>Документы, подтверждающие среднедушевой доход семьи</vt:lpstr>
      <vt:lpstr>Дополнительные документы</vt:lpstr>
      <vt:lpstr>Дополнительные документы</vt:lpstr>
      <vt:lpstr>Дополнительные документы</vt:lpstr>
      <vt:lpstr>Основания для отказа в назначении компенсации</vt:lpstr>
      <vt:lpstr>Объективные причины невозможности ведения трудовой деятельности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  <vt:lpstr>Назначение и выплата компенсации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Home</dc:creator>
  <cp:lastModifiedBy>Пользователь</cp:lastModifiedBy>
  <cp:revision>61</cp:revision>
  <dcterms:created xsi:type="dcterms:W3CDTF">2019-02-24T10:00:12Z</dcterms:created>
  <dcterms:modified xsi:type="dcterms:W3CDTF">2019-03-14T12:45:41Z</dcterms:modified>
</cp:coreProperties>
</file>