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416" r:id="rId3"/>
    <p:sldId id="258" r:id="rId4"/>
    <p:sldId id="263" r:id="rId5"/>
    <p:sldId id="264" r:id="rId6"/>
    <p:sldId id="266" r:id="rId7"/>
    <p:sldId id="360" r:id="rId8"/>
    <p:sldId id="269" r:id="rId9"/>
    <p:sldId id="362" r:id="rId10"/>
    <p:sldId id="361" r:id="rId11"/>
    <p:sldId id="280" r:id="rId12"/>
    <p:sldId id="359" r:id="rId13"/>
    <p:sldId id="270" r:id="rId14"/>
    <p:sldId id="364" r:id="rId15"/>
    <p:sldId id="265" r:id="rId16"/>
    <p:sldId id="346" r:id="rId17"/>
    <p:sldId id="365" r:id="rId18"/>
    <p:sldId id="350" r:id="rId19"/>
    <p:sldId id="366" r:id="rId20"/>
    <p:sldId id="367" r:id="rId21"/>
    <p:sldId id="319" r:id="rId22"/>
    <p:sldId id="363" r:id="rId23"/>
    <p:sldId id="368" r:id="rId24"/>
    <p:sldId id="369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261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415" r:id="rId64"/>
    <p:sldId id="262" r:id="rId6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EFEF"/>
    <a:srgbClr val="E86E0A"/>
    <a:srgbClr val="0067B4"/>
    <a:srgbClr val="005EA4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1" autoAdjust="0"/>
  </p:normalViewPr>
  <p:slideViewPr>
    <p:cSldViewPr>
      <p:cViewPr>
        <p:scale>
          <a:sx n="77" d="100"/>
          <a:sy n="77" d="100"/>
        </p:scale>
        <p:origin x="-176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1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42;&#1072;&#1083;&#1077;&#1085;&#1090;&#1080;&#1085;&#1072;\Documents\&#1042;&#1072;&#1083;&#1077;&#1085;&#1090;&#1080;&#1085;&#1072;\&#1052;&#1086;&#1085;&#1080;&#1090;&#1086;&#1088;&#1080;&#1085;&#1075;_&#1096;&#1082;&#1086;&#1083;&#1072;\&#1040;&#1052;_&#1040;&#1085;&#1082;&#1077;&#1090;&#1072;%20&#1076;&#1083;&#1103;%20&#1087;&#1077;&#1076;&#1072;&#1075;&#1086;&#1075;&#1086;&#1074;!%2011-12-2014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56829647917814"/>
          <c:y val="8.4202842084081422E-2"/>
          <c:w val="0.44687978278785317"/>
          <c:h val="0.4892303295498823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09D-4AA5-AB77-8CB0BD9FB2D0}"/>
              </c:ext>
            </c:extLst>
          </c:dPt>
          <c:dPt>
            <c:idx val="4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9D-4AA5-AB77-8CB0BD9FB2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Лист5!$B$1:$B$8</c:f>
              <c:strCache>
                <c:ptCount val="8"/>
                <c:pt idx="0">
                  <c:v>с нарушением интеллекта</c:v>
                </c:pt>
                <c:pt idx="1">
                  <c:v>со сложным поведением</c:v>
                </c:pt>
                <c:pt idx="2">
                  <c:v>с нарушения речи</c:v>
                </c:pt>
                <c:pt idx="3">
                  <c:v>готов работать с любыми детьми</c:v>
                </c:pt>
                <c:pt idx="4">
                  <c:v>с сенсорныеми нарушения (слух, зрение)</c:v>
                </c:pt>
                <c:pt idx="5">
                  <c:v>с нарушениями опорно-двигательного аппарата</c:v>
                </c:pt>
                <c:pt idx="6">
                  <c:v>все зависит от особенностей ребенка</c:v>
                </c:pt>
                <c:pt idx="7">
                  <c:v>не готов</c:v>
                </c:pt>
              </c:strCache>
            </c:strRef>
          </c:cat>
          <c:val>
            <c:numRef>
              <c:f>Лист5!$C$1:$C$8</c:f>
              <c:numCache>
                <c:formatCode>0%</c:formatCode>
                <c:ptCount val="8"/>
                <c:pt idx="0">
                  <c:v>4.6511627906977021E-2</c:v>
                </c:pt>
                <c:pt idx="1">
                  <c:v>4.6511627906977021E-2</c:v>
                </c:pt>
                <c:pt idx="2">
                  <c:v>9.3023255813953543E-2</c:v>
                </c:pt>
                <c:pt idx="3">
                  <c:v>0.116279069767442</c:v>
                </c:pt>
                <c:pt idx="4">
                  <c:v>0.2093023255813963</c:v>
                </c:pt>
                <c:pt idx="5">
                  <c:v>0.23255813953488391</c:v>
                </c:pt>
                <c:pt idx="6">
                  <c:v>0.58139534883720667</c:v>
                </c:pt>
                <c:pt idx="7">
                  <c:v>9.3023255813953543E-2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9D-4AA5-AB77-8CB0BD9FB2D0}"/>
            </c:ext>
          </c:extLst>
        </c:ser>
        <c:gapWidth val="219"/>
        <c:axId val="102405632"/>
        <c:axId val="102407168"/>
      </c:barChart>
      <c:catAx>
        <c:axId val="1024056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407168"/>
        <c:crosses val="autoZero"/>
        <c:auto val="1"/>
        <c:lblAlgn val="ctr"/>
        <c:lblOffset val="100"/>
      </c:catAx>
      <c:valAx>
        <c:axId val="1024071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4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 rot="0" vert="horz" anchor="ctr" anchorCtr="1"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Лист13!$B$1</c:f>
              <c:strCache>
                <c:ptCount val="1"/>
                <c:pt idx="0">
                  <c:v>систему оценивания достижений детей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Лист13!$C$1</c:f>
              <c:numCache>
                <c:formatCode>0%</c:formatCode>
                <c:ptCount val="1"/>
                <c:pt idx="0">
                  <c:v>0.51162790697674421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7A-4E2E-876B-E27DA635E2E8}"/>
            </c:ext>
          </c:extLst>
        </c:ser>
        <c:ser>
          <c:idx val="1"/>
          <c:order val="1"/>
          <c:tx>
            <c:strRef>
              <c:f>Лист13!$B$2</c:f>
              <c:strCache>
                <c:ptCount val="1"/>
                <c:pt idx="0">
                  <c:v>использовать особые дидактические материалы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Лист13!$C$2</c:f>
              <c:numCache>
                <c:formatCode>0%</c:formatCode>
                <c:ptCount val="1"/>
                <c:pt idx="0">
                  <c:v>0.55813953488372092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7A-4E2E-876B-E27DA635E2E8}"/>
            </c:ext>
          </c:extLst>
        </c:ser>
        <c:ser>
          <c:idx val="2"/>
          <c:order val="2"/>
          <c:tx>
            <c:strRef>
              <c:f>Лист13!$B$3</c:f>
              <c:strCache>
                <c:ptCount val="1"/>
                <c:pt idx="0">
                  <c:v>использовать специальное оборудование (увеличительные приборы, особые приспособления для письма и т.п.)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Лист13!$C$3</c:f>
              <c:numCache>
                <c:formatCode>0%</c:formatCode>
                <c:ptCount val="1"/>
                <c:pt idx="0">
                  <c:v>0.55813953488372092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7A-4E2E-876B-E27DA635E2E8}"/>
            </c:ext>
          </c:extLst>
        </c:ser>
        <c:ser>
          <c:idx val="3"/>
          <c:order val="3"/>
          <c:tx>
            <c:strRef>
              <c:f>Лист13!$B$4</c:f>
              <c:strCache>
                <c:ptCount val="1"/>
                <c:pt idx="0">
                  <c:v>методы обучения (в большей степени применять индивидуальные задания и деление класса на группы)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Лист13!$C$4</c:f>
              <c:numCache>
                <c:formatCode>0%</c:formatCode>
                <c:ptCount val="1"/>
                <c:pt idx="0">
                  <c:v>0.62790697674418894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7A-4E2E-876B-E27DA635E2E8}"/>
            </c:ext>
          </c:extLst>
        </c:ser>
        <c:gapWidth val="219"/>
        <c:overlap val="-27"/>
        <c:axId val="91462272"/>
        <c:axId val="91500928"/>
      </c:barChart>
      <c:catAx>
        <c:axId val="914622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1500928"/>
        <c:crosses val="autoZero"/>
        <c:auto val="1"/>
        <c:lblAlgn val="ctr"/>
        <c:lblOffset val="100"/>
      </c:catAx>
      <c:valAx>
        <c:axId val="91500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46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775476015727067E-2"/>
          <c:y val="0.48100213651845458"/>
          <c:w val="0.90822451814733351"/>
          <c:h val="0.4673013353986621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51970787141784E-5"/>
          <c:y val="0.22704453293068447"/>
          <c:w val="0.78212100408442364"/>
          <c:h val="0.581185423841795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2697695359750924E-2"/>
                  <c:y val="-4.590399046570587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5309166663010005"/>
                  <c:y val="-0.2604114063083899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509790343038739E-2"/>
                  <c:y val="-1.786417670763857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 готовности</c:v>
                </c:pt>
                <c:pt idx="1">
                  <c:v>средний уровень готовности</c:v>
                </c:pt>
                <c:pt idx="2">
                  <c:v>низкий уровень готовности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5.3846153846153863E-2</c:v>
                </c:pt>
                <c:pt idx="1">
                  <c:v>0.93076923076923079</c:v>
                </c:pt>
                <c:pt idx="2">
                  <c:v>1.5384615384615403E-2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высокий уровень готовности</c:v>
                </c:pt>
                <c:pt idx="1">
                  <c:v>средний уровень готовности</c:v>
                </c:pt>
                <c:pt idx="2">
                  <c:v>низкий уровень готовности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121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высокий уровень готовности</c:v>
                </c:pt>
                <c:pt idx="1">
                  <c:v>средний уровень готовности</c:v>
                </c:pt>
                <c:pt idx="2">
                  <c:v>низкий уровень готовности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130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7494844441019"/>
          <c:y val="0.16046828130207783"/>
          <c:w val="0.3013545733454982"/>
          <c:h val="0.5868530390562658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FAC8-1134-419D-A4B2-F3E92A41BC9F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A0E36-BC9A-4D33-90A9-075AA15B4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0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A0E36-BC9A-4D33-90A9-075AA15B4E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170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clusive-edu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6293" y="350625"/>
            <a:ext cx="7488832" cy="2571049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Департамент образования мэрии города Ярославля,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Государственный центр развития образования города Ярославля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Конференция по итогам деятельности муниципальной инновационной площадки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детей с ОВЗ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условиях инклюзивного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образования в ОО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1291" y="-138568"/>
            <a:ext cx="9252520" cy="6996568"/>
            <a:chOff x="9018" y="-821536"/>
            <a:chExt cx="9334777" cy="7597536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9018" y="-821536"/>
              <a:ext cx="9334777" cy="20440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5007294"/>
              <a:ext cx="6222297" cy="17687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805002" y="2696256"/>
            <a:ext cx="7345186" cy="367729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«Модель психолого-педагогического сопровождения </a:t>
            </a:r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детей с ОВЗ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условиях инклюзивного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образования в ОО»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 апреля 2021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город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Ярославль</a:t>
            </a: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tatic.tildacdn.com/tild3164-6161-4535-b065-656135303739/PeopleCha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70" y="4103418"/>
            <a:ext cx="3394011" cy="2303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19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54248" cy="6858000"/>
            <a:chOff x="-29384" y="-33403"/>
            <a:chExt cx="9283036" cy="7077452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9" y="4471382"/>
              <a:ext cx="9273711" cy="25726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827584" y="1124744"/>
            <a:ext cx="7272808" cy="112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sz="32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Локальные акты ОО:</a:t>
            </a:r>
            <a:endParaRPr lang="ru-RU" sz="3200" dirty="0" smtClean="0">
              <a:solidFill>
                <a:srgbClr val="005EA4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808270" y="1844824"/>
            <a:ext cx="7974566" cy="363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акты, регламентирующие деятельность органов самоуправления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акты, регламентирующие отношения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участниками образовательных отношений</a:t>
            </a:r>
          </a:p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акты, регламентирующие методическую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9729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035" y="2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612335" cy="9408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Нормативно - правовые документы ОО</a:t>
            </a:r>
            <a:endParaRPr lang="ru-RU" sz="2800" dirty="0" smtClean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59552" cy="4464496"/>
          </a:xfrm>
        </p:spPr>
        <p:txBody>
          <a:bodyPr anchor="t"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Приказ департамента образования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 открытии группы комбинированной направленности в ОО;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психолого-педагогическом консилиуме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ОО (утверждено приказом руководителя);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группе комбинированной направленности ОО (утверждено приказом руководителя);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структуре, порядке разработки и реализации адаптированной образовательной программы ОО (утверждено приказом руководителя);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 организации логопедической помощи в ОО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(утверждено приказом руководителя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Должностная инструкция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воспитателя группы комбинированной направленности;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Должностная инструкция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специалистов, работающих на  группе комбинированной направленности;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Char char="-"/>
            </a:pPr>
            <a:endParaRPr lang="ru-RU" sz="2400" dirty="0" smtClean="0"/>
          </a:p>
          <a:p>
            <a:pPr marL="0" indent="0" algn="just">
              <a:buFontTx/>
              <a:buChar char="-"/>
            </a:pPr>
            <a:endParaRPr lang="ru-RU" sz="2800" dirty="0" smtClean="0"/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5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65249"/>
            <a:ext cx="9143263" cy="6923249"/>
            <a:chOff x="0" y="-33403"/>
            <a:chExt cx="9143263" cy="6923249"/>
          </a:xfrm>
        </p:grpSpPr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988840"/>
            <a:ext cx="5554960" cy="326895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«Знание законов заключается не в том, чтобы помнить их слова, а в том, чтобы постигать их смысл»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Цицерон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ncientrome.ru/art/artwork/sculp/rom/republic/statesman/cicero/cic027.jpg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539552" y="1988840"/>
            <a:ext cx="245886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7.pngwing.com/pngs/591/336/png-transparent-graphy-team-work-miscellaneous-3d-computer-graphics-photography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7" t="30304"/>
          <a:stretch/>
        </p:blipFill>
        <p:spPr bwMode="auto">
          <a:xfrm>
            <a:off x="2787405" y="3861048"/>
            <a:ext cx="3528392" cy="2301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5441" y="0"/>
            <a:ext cx="9155060" cy="6858000"/>
            <a:chOff x="-29384" y="-33403"/>
            <a:chExt cx="9283859" cy="7077452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0524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36" y="4991567"/>
              <a:ext cx="9273711" cy="20524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801" y="1088740"/>
            <a:ext cx="8229600" cy="26642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Выступление учителя -логопеда МДОУ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№2»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И.В.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Саломатина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организации психолого-педагогического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обучающихся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 в условиях инклюзивного образования»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  <a:defRPr/>
            </a:pPr>
            <a:endParaRPr lang="ru-RU" altLang="ru-RU" sz="3600" dirty="0" smtClean="0">
              <a:hlinkClick r:id="rId4"/>
            </a:endParaRPr>
          </a:p>
          <a:p>
            <a:pPr algn="ctr" eaLnBrk="1" hangingPunct="1">
              <a:defRPr/>
            </a:pPr>
            <a:endParaRPr lang="ru-RU" altLang="ru-RU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29854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9195" y="125284"/>
            <a:ext cx="9154248" cy="6708578"/>
            <a:chOff x="-29384" y="-33403"/>
            <a:chExt cx="9283036" cy="6923249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9" y="4193465"/>
              <a:ext cx="9273711" cy="26963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612087" y="1124744"/>
            <a:ext cx="7920880" cy="486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/>
          <a:p>
            <a:pPr marL="174625" indent="0" algn="ctr">
              <a:lnSpc>
                <a:spcPct val="120000"/>
              </a:lnSpc>
              <a:buNone/>
            </a:pPr>
            <a:r>
              <a:rPr lang="ru-RU" altLang="ru-RU" sz="2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ИНКЛЮЗИЯ </a:t>
            </a:r>
          </a:p>
          <a:p>
            <a:pPr marL="174625" indent="0" algn="ctr">
              <a:lnSpc>
                <a:spcPct val="120000"/>
              </a:lnSpc>
              <a:buNone/>
            </a:pP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0" algn="ctr">
              <a:lnSpc>
                <a:spcPct val="120000"/>
              </a:lnSpc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новая философия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образования, в основе которой лежит идея вовлечения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любого человека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в учебный процесс в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образовательной среде, в которой созданы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необходимые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комфортные условия.</a:t>
            </a:r>
            <a:endParaRPr lang="ru-RU" alt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174625" indent="0" algn="r">
              <a:lnSpc>
                <a:spcPct val="120000"/>
              </a:lnSpc>
              <a:buNone/>
            </a:pP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nternat14.ru/wp-content/uploads/2016/11/disabilit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579451"/>
            <a:ext cx="3600400" cy="1325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70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9195" y="125284"/>
            <a:ext cx="9154248" cy="6708578"/>
            <a:chOff x="-29384" y="-33403"/>
            <a:chExt cx="9283036" cy="6923249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9" y="4342089"/>
              <a:ext cx="9273711" cy="25477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4491541" y="1474723"/>
            <a:ext cx="2880334" cy="2479402"/>
            <a:chOff x="4174349" y="1445597"/>
            <a:chExt cx="2401232" cy="2124772"/>
          </a:xfrm>
          <a:solidFill>
            <a:srgbClr val="92D050"/>
          </a:solidFill>
        </p:grpSpPr>
        <p:sp>
          <p:nvSpPr>
            <p:cNvPr id="8" name="Puzzle3"/>
            <p:cNvSpPr>
              <a:spLocks noEditPoints="1" noChangeArrowheads="1"/>
            </p:cNvSpPr>
            <p:nvPr/>
          </p:nvSpPr>
          <p:spPr bwMode="auto">
            <a:xfrm>
              <a:off x="4174349" y="1445597"/>
              <a:ext cx="2401232" cy="2124772"/>
            </a:xfrm>
            <a:prstGeom prst="ellipse">
              <a:avLst/>
            </a:prstGeom>
            <a:grpFill/>
            <a:ln w="28575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74062" y="2283791"/>
              <a:ext cx="1963703" cy="448384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РОДИТЕЛИ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541609" y="1244603"/>
            <a:ext cx="3030917" cy="2652539"/>
            <a:chOff x="1115616" y="1356665"/>
            <a:chExt cx="2322857" cy="2014514"/>
          </a:xfrm>
          <a:solidFill>
            <a:srgbClr val="FFFF66"/>
          </a:solidFill>
        </p:grpSpPr>
        <p:sp>
          <p:nvSpPr>
            <p:cNvPr id="11" name="Puzzle1"/>
            <p:cNvSpPr>
              <a:spLocks noEditPoints="1" noChangeArrowheads="1"/>
            </p:cNvSpPr>
            <p:nvPr/>
          </p:nvSpPr>
          <p:spPr bwMode="auto">
            <a:xfrm>
              <a:off x="1115616" y="1356665"/>
              <a:ext cx="2322857" cy="2014514"/>
            </a:xfrm>
            <a:prstGeom prst="ellipse">
              <a:avLst/>
            </a:prstGeom>
            <a:grpFill/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5618" y="2179256"/>
              <a:ext cx="2295520" cy="397368"/>
            </a:xfrm>
            <a:prstGeom prst="rect">
              <a:avLst/>
            </a:prstGeom>
            <a:grpFill/>
            <a:ln>
              <a:solidFill>
                <a:srgbClr val="FFFF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РЕБЁНОК с ОВЗ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91115" y="3522176"/>
            <a:ext cx="2695370" cy="2232370"/>
            <a:chOff x="3700550" y="3084632"/>
            <a:chExt cx="2269772" cy="2232370"/>
          </a:xfrm>
        </p:grpSpPr>
        <p:sp>
          <p:nvSpPr>
            <p:cNvPr id="9" name="Puzzle2"/>
            <p:cNvSpPr>
              <a:spLocks noEditPoints="1" noChangeArrowheads="1"/>
            </p:cNvSpPr>
            <p:nvPr/>
          </p:nvSpPr>
          <p:spPr bwMode="auto">
            <a:xfrm>
              <a:off x="3700550" y="3084632"/>
              <a:ext cx="2269772" cy="223237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8075" y="4089412"/>
              <a:ext cx="223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ПЕДАГОГИ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01845" y="3241903"/>
            <a:ext cx="5670030" cy="919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 НАВРЕДИ» 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3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" y="16972"/>
            <a:ext cx="9117830" cy="6784235"/>
            <a:chOff x="0" y="-33403"/>
            <a:chExt cx="9143263" cy="6923248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0882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5007157"/>
              <a:ext cx="9134245" cy="18826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44114" y="894049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005EA4"/>
                </a:solidFill>
                <a:latin typeface="Times New Roman" pitchFamily="18" charset="0"/>
              </a:rPr>
              <a:t>Самоанализ готовности ОО</a:t>
            </a:r>
            <a:br>
              <a:rPr lang="ru-RU" altLang="ru-RU" sz="2800" b="1" dirty="0" smtClean="0">
                <a:solidFill>
                  <a:srgbClr val="005EA4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005EA4"/>
                </a:solidFill>
                <a:latin typeface="Times New Roman" pitchFamily="18" charset="0"/>
              </a:rPr>
              <a:t> к организации инклюзивного образования</a:t>
            </a:r>
            <a:endParaRPr lang="ru-RU" sz="4000" dirty="0" smtClean="0">
              <a:solidFill>
                <a:srgbClr val="005EA4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57714" y="1916832"/>
            <a:ext cx="8352928" cy="42484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Показатели: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           Адаптационная доступность,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УСО        Учебное специальное оборудование,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МИО       Понимание методологии инклюзивного образования,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НИО        Нормативная база инклюзивного образования,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       Медицинская помощь детям с ОВЗ,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ИГП        Готовность педагогов к инклюзивной практике,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          Укомплектованность специалистами сопровождения,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Работа психолого-педагогического консилиума в ОО,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КРП        Наличие коррекционно-развивающей программы как части ООП,</a:t>
            </a:r>
            <a:endParaRPr lang="ru-RU" alt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АОП        Наличие адаптированных образовательных программ,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        Организация взаимодействия с родителями. </a:t>
            </a:r>
          </a:p>
          <a:p>
            <a:pPr marL="0" indent="0" algn="just">
              <a:buClr>
                <a:srgbClr val="3333CC"/>
              </a:buClr>
              <a:buNone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algn="r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6220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6525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s://obiznese.com/_ld/28/472718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50757"/>
            <a:ext cx="2558001" cy="2231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158048" y="1845543"/>
            <a:ext cx="6475040" cy="2445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48" y="848492"/>
            <a:ext cx="8229600" cy="8020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022" y="4121440"/>
            <a:ext cx="7859216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обеспечение нормального развития ребенка с ограниченными возможностями здоровья в образовательном процессе.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348" y="2568734"/>
            <a:ext cx="1831568" cy="71508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Педагогические условия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054" y="2564303"/>
            <a:ext cx="1468330" cy="71508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условия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8717" y="2577121"/>
            <a:ext cx="1971480" cy="71508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022" y="3306640"/>
            <a:ext cx="483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          ДЕЯТЕЛЬНОСТЬ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5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37" y="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отслеживать психолого-педагогический статус обучающегося с ОВЗ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динамике,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развитие;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социально-психологические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эффективной адаптации и психического развития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для обеспечения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успешности в обучении и воспитании;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систематическую помощь детям с ОВЗ в ходе обучения, воспитания и развития;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Предупреждать возникновение проблем в  развитии ребенка с ОВЗ;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систематическую и  психологическую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родителям и родственникам детей с ОВЗ;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уровень профессиональной компетентности педагогических работников, осуществляющих образовательную деятельность с детьми с ОВЗ.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36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37" y="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66" y="664591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ППС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31878"/>
            <a:ext cx="2704779" cy="6640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4542524"/>
            <a:ext cx="2736303" cy="9194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Коррекционно- образовательное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3694287"/>
            <a:ext cx="3024336" cy="7491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Профилактическое</a:t>
            </a:r>
          </a:p>
          <a:p>
            <a:r>
              <a:rPr lang="ru-RU" sz="1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0962" y="2847230"/>
            <a:ext cx="2736304" cy="7491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Консультативное</a:t>
            </a:r>
          </a:p>
          <a:p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920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/>
              <a:buNone/>
            </a:pPr>
            <a:endParaRPr lang="ru-RU" i="1" dirty="0" smtClean="0">
              <a:latin typeface="Times New Roman"/>
              <a:ea typeface="Times New Roman"/>
            </a:endParaRPr>
          </a:p>
          <a:p>
            <a:pPr marL="0" indent="0" algn="r">
              <a:buFont typeface="Wingdings"/>
              <a:buNone/>
            </a:pPr>
            <a:endParaRPr lang="ru-RU" i="1" dirty="0" smtClean="0">
              <a:latin typeface="Times New Roman"/>
              <a:ea typeface="Times New Roman"/>
            </a:endParaRPr>
          </a:p>
          <a:p>
            <a:pPr marL="0" indent="0" algn="r">
              <a:buFont typeface="Wingdings"/>
              <a:buNone/>
            </a:pPr>
            <a:endParaRPr lang="ru-RU" i="1" dirty="0" smtClean="0">
              <a:latin typeface="Times New Roman"/>
              <a:ea typeface="Times New Roman"/>
            </a:endParaRPr>
          </a:p>
          <a:p>
            <a:pPr marL="0" indent="0" algn="r">
              <a:buFont typeface="Wingdings"/>
              <a:buNone/>
            </a:pPr>
            <a:r>
              <a:rPr lang="ru-RU" i="1" dirty="0" smtClean="0">
                <a:latin typeface="Times New Roman"/>
                <a:ea typeface="Times New Roman"/>
              </a:rPr>
              <a:t>                  «…</a:t>
            </a:r>
            <a:r>
              <a:rPr lang="ru-RU" sz="2400" i="1" dirty="0" smtClean="0">
                <a:latin typeface="Times New Roman"/>
                <a:ea typeface="Times New Roman"/>
              </a:rPr>
              <a:t>Человечество победит раньше или позже и слепоту, и глухоту, и слабоумие.</a:t>
            </a:r>
          </a:p>
          <a:p>
            <a:pPr marL="0" indent="0" algn="r">
              <a:buFont typeface="Wingdings"/>
              <a:buNone/>
            </a:pPr>
            <a:r>
              <a:rPr lang="ru-RU" sz="2400" i="1" dirty="0" smtClean="0">
                <a:latin typeface="Times New Roman"/>
                <a:ea typeface="Times New Roman"/>
              </a:rPr>
              <a:t>Но гораздо раньше оно победит их в социальном и педагогическом плане, чем в плане медицинском и биологическом.»                                                                                                         </a:t>
            </a:r>
          </a:p>
          <a:p>
            <a:pPr marL="0" indent="0" algn="r">
              <a:buFont typeface="Wingdings"/>
              <a:buNone/>
            </a:pPr>
            <a:r>
              <a:rPr lang="ru-RU" sz="2400" b="1" i="1" dirty="0" smtClean="0">
                <a:latin typeface="Times New Roman"/>
                <a:ea typeface="Times New Roman"/>
              </a:rPr>
              <a:t>                                    (Л. С. </a:t>
            </a:r>
            <a:r>
              <a:rPr lang="ru-RU" sz="2400" b="1" i="1" dirty="0" err="1" smtClean="0">
                <a:latin typeface="Times New Roman"/>
                <a:ea typeface="Times New Roman"/>
              </a:rPr>
              <a:t>Выготский</a:t>
            </a:r>
            <a:r>
              <a:rPr lang="ru-RU" sz="2400" b="1" i="1" dirty="0" smtClean="0">
                <a:latin typeface="Times New Roman"/>
                <a:ea typeface="Times New Roman"/>
              </a:rPr>
              <a:t>)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>
            <p:ph type="title"/>
          </p:nvPr>
        </p:nvGrpSpPr>
        <p:grpSpPr>
          <a:xfrm>
            <a:off x="457200" y="274638"/>
            <a:ext cx="8229600" cy="6034682"/>
            <a:chOff x="9018" y="-821536"/>
            <a:chExt cx="9334777" cy="7597536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9018" y="-821536"/>
              <a:ext cx="9334777" cy="20440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5007294"/>
              <a:ext cx="6222297" cy="17687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Объект 5" descr="http://p.calameoassets.com/150418082053-0b19a9fda43a612eb0c327f9257ca976/p1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23" t="28640" r="37529" b="23389"/>
          <a:stretch/>
        </p:blipFill>
        <p:spPr bwMode="auto">
          <a:xfrm>
            <a:off x="611560" y="1628800"/>
            <a:ext cx="1728192" cy="2320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1663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ППС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691680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 интересов сопровождаемого;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целенаправленность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гибкость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комплексный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подход к сопровождению;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преемственность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 на разных уровнях образования;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сетевого взаимодействия;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рекомендательный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советов специалистов сопровождения.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3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6810" y="-6525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198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843" y="776329"/>
            <a:ext cx="7895219" cy="7829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психолого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педагогического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консилиума в ОО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AutoShape 4" descr="https://www.dijitaltercume.com/blog/wp-content/uploads/2014/02/adam-8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871434" y="1559289"/>
            <a:ext cx="7488832" cy="4464496"/>
          </a:xfrm>
          <a:prstGeom prst="curvedDownArrow">
            <a:avLst>
              <a:gd name="adj1" fmla="val 32120"/>
              <a:gd name="adj2" fmla="val 50000"/>
              <a:gd name="adj3" fmla="val 25000"/>
            </a:avLst>
          </a:prstGeom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794" name="Picture 18" descr="http://economic-definition.com/images/3168685758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475656" y="3573016"/>
            <a:ext cx="1152128" cy="864096"/>
          </a:xfrm>
          <a:prstGeom prst="roundRect">
            <a:avLst/>
          </a:prstGeom>
          <a:noFill/>
          <a:ln>
            <a:solidFill>
              <a:srgbClr val="005EA4"/>
            </a:solidFill>
          </a:ln>
        </p:spPr>
      </p:pic>
      <p:pic>
        <p:nvPicPr>
          <p:cNvPr id="75788" name="Picture 12" descr="https://im0-tub-ru.yandex.net/i?id=3df07f61604d304f2830ef7d64a85283&amp;n=13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 bwMode="auto">
          <a:xfrm>
            <a:off x="1225694" y="5146624"/>
            <a:ext cx="930253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5790" name="Picture 14" descr="http://alinagulanian.com.ua/media/media/images/group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6321" y="1651553"/>
            <a:ext cx="1152128" cy="942651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4" name="Picture 8" descr="http://go-diamond-forever.ru/wp-content/uploads/2014/01/motivation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7" y="1628800"/>
            <a:ext cx="936104" cy="9361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6" name="Picture 10" descr="http://www.stihi.ru/pics/2017/06/17/969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9330" y="2937749"/>
            <a:ext cx="1152128" cy="864096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78" name="Picture 2" descr="https://ds02.infourok.ru/uploads/ex/0172/00075471-91fb8843/hello_html_m21fbe115.jp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2123728" y="2276872"/>
            <a:ext cx="1152128" cy="86409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5798" name="Picture 22" descr="http://www.clipartsuggest.com/images/525/teamwork-und-teamentwicklung-warum-sie-so-wichtig-sind-ZIOcTa-clipart.jpg"/>
          <p:cNvPicPr>
            <a:picLocks noChangeAspect="1" noChangeArrowheads="1"/>
          </p:cNvPicPr>
          <p:nvPr/>
        </p:nvPicPr>
        <p:blipFill>
          <a:blip r:embed="rId10" cstate="print">
            <a:lum bright="-10000"/>
          </a:blip>
          <a:srcRect/>
          <a:stretch>
            <a:fillRect/>
          </a:stretch>
        </p:blipFill>
        <p:spPr bwMode="auto">
          <a:xfrm>
            <a:off x="6516216" y="4509122"/>
            <a:ext cx="1080120" cy="95304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81130" y="4419715"/>
            <a:ext cx="1240620" cy="681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специалистов ОО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616" y="3212977"/>
            <a:ext cx="140364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Выявление детей с ОВЗ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916834"/>
            <a:ext cx="1403648" cy="306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Заседание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3" y="2780928"/>
            <a:ext cx="140364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Консультация с родителями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0091" y="3068663"/>
            <a:ext cx="1574272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Решение родителей (согласие на ППС)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6618" y="1421544"/>
            <a:ext cx="1403648" cy="306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ТПМПК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6600" y="4144314"/>
            <a:ext cx="1277888" cy="7150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Работа специалистов ОО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9629" y="5940062"/>
            <a:ext cx="1944216" cy="306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Выпускник детского сада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96" name="Picture 20" descr="http://xn--21-1lctt.xn--p1ai/sites/default/files/files/nou2016/foto/character-college-grad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5741" y="3789040"/>
            <a:ext cx="1458162" cy="1944216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757983" y="1845079"/>
            <a:ext cx="1867848" cy="983694"/>
          </a:xfrm>
          <a:prstGeom prst="downArrow">
            <a:avLst>
              <a:gd name="adj1" fmla="val 50000"/>
              <a:gd name="adj2" fmla="val 32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Рекомендации для специалистов ОО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65250"/>
            <a:ext cx="9143263" cy="6923250"/>
            <a:chOff x="0" y="-33404"/>
            <a:chExt cx="9143263" cy="6923250"/>
          </a:xfrm>
        </p:grpSpPr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3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психолого- педагогического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628800"/>
            <a:ext cx="8136904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деятельности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оформляются: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руководителя Организации о создании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утверждением состава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утвержденное руководителем Организации.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 проведения плановых заседаний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учебный год – до минования надобности;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заседаний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обучающихся, прошедших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форме – срок хранения 5 лет;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коллегиальных заключений психолого-педагогического консилиума- срок хранения 5 лет;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заседания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срок хранения 5 лет;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развития обучающегося, получающего психолого-педагогическое сопровождение –срок хранения – 1 год после расторжения договора об образовании.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направлений обучающихся на ПМПК.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родителей на обследование, ППС, и получение образования по АОП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4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-42395"/>
            <a:ext cx="9161307" cy="6900395"/>
            <a:chOff x="9018" y="-10549"/>
            <a:chExt cx="9161307" cy="6900395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7065" y="-10549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81547"/>
            <a:ext cx="7344816" cy="9281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ППС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826" y="1709701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</a:t>
            </a:r>
            <a:r>
              <a:rPr lang="ru-RU" sz="2800" dirty="0" smtClean="0"/>
              <a:t>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оснащение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оснащение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70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85162" y="-63389"/>
            <a:ext cx="9143263" cy="7416824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155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организации ППС</a:t>
            </a:r>
          </a:p>
        </p:txBody>
      </p:sp>
      <p:pic>
        <p:nvPicPr>
          <p:cNvPr id="1026" name="Picture 2" descr="https://illustrators.ru/uploads/illustration/image/283101/main_28310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15" y="1313562"/>
            <a:ext cx="3139192" cy="4181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940342" y="1469235"/>
            <a:ext cx="5112568" cy="4896544"/>
            <a:chOff x="2940342" y="1469235"/>
            <a:chExt cx="5112568" cy="489654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40342" y="1469235"/>
              <a:ext cx="5112568" cy="4896544"/>
            </a:xfrm>
            <a:prstGeom prst="roundRect">
              <a:avLst/>
            </a:prstGeom>
            <a:ln w="603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28577" y="1644155"/>
              <a:ext cx="4536503" cy="4524315"/>
            </a:xfrm>
            <a:prstGeom prst="rect">
              <a:avLst/>
            </a:prstGeom>
            <a:noFill/>
            <a:ln w="31750" cap="rnd" cmpd="sng">
              <a:noFill/>
              <a:round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Сбор и  анализ информации.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локальных актов по ППС. 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Делегирование полномочий. распределение зон ответственности.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освоения образовательной программы и развития детей.</a:t>
              </a:r>
            </a:p>
            <a:p>
              <a:pPr marL="342900" indent="-342900">
                <a:buAutoNum type="arabicPeriod"/>
              </a:pP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ППк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(первоначальное, промежуточное, итоговое).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и реализация АОП.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и развитие РППС.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Методическое сопровождение кадров по реализации АОП.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Сопровождение семей в вопросах развития детей  с ОВЗ.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преемственности между начальным и дошкольном образованием. 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2133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156" y="-45218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F642B5E-98B2-4037-B5CF-40B0F7E7E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1125232"/>
            <a:ext cx="8044844" cy="4255713"/>
          </a:xfrm>
        </p:spPr>
        <p:txBody>
          <a:bodyPr>
            <a:normAutofit/>
          </a:bodyPr>
          <a:lstStyle/>
          <a:p>
            <a:pPr algn="ctr"/>
            <a:r>
              <a:rPr lang="ru-RU" sz="1350" b="1" cap="smal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Выступление учителя-логопеда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квалификационной категории МДОУ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145» </a:t>
            </a: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Т.А. Редькиной</a:t>
            </a:r>
          </a:p>
          <a:p>
            <a:pPr algn="ctr"/>
            <a:endParaRPr lang="ru-RU" sz="2100" b="1" cap="small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cap="small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«Профессиональная </a:t>
            </a:r>
            <a:r>
              <a:rPr lang="ru-RU" sz="33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sz="3300" b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sz="33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3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необходимое условие инклюзивного </a:t>
            </a:r>
            <a:r>
              <a:rPr lang="ru-RU" sz="33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33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http://petrovka-schol2.ucoz.ru/foto/im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2845"/>
            <a:ext cx="1584176" cy="1889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74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156" y="-45218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803CBF-D3B0-482F-9B7F-304CC6BD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301142" cy="4224833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15000"/>
              </a:lnSpc>
              <a:buNone/>
            </a:pPr>
            <a:endParaRPr lang="ru-RU" sz="13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endParaRPr lang="ru-RU" sz="13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характеризуется обращением к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личностно-ориентированной педагогике, отходом от жестко регламентированных форм воспитания и обучения детей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 здоровья (ОВЗ).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 обучения и воспитания детей с ОВЗ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требует от педагога готовности к самоопределению в выборе методологической и практико-технологической основы профессиональной деятельности.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87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156" y="-45218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22EA49-5EFE-4060-82C3-4EFB6F642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19" y="836712"/>
            <a:ext cx="8483733" cy="4883897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15000"/>
              </a:lnSpc>
              <a:buNone/>
            </a:pPr>
            <a:endParaRPr lang="ru-RU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 педагогами смысла происходящих процессов в немалой степени связано:</a:t>
            </a:r>
          </a:p>
          <a:p>
            <a:pPr marL="257175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принятием ими ценностей инклюзивного образования;</a:t>
            </a:r>
          </a:p>
          <a:p>
            <a:pPr marL="257175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стремлением к обновлению его содержания и развитию технологий;</a:t>
            </a:r>
          </a:p>
          <a:p>
            <a:pPr marL="257175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пониманием тех моментов, которые препятствуют его собственному развитию.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препятствует развитию педагога инклюзивного образования?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Насколько 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готовы педагоги к работе в условиях инклюзивного </a:t>
            </a:r>
            <a:r>
              <a:rPr lang="ru-RU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образования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buNone/>
            </a:pPr>
            <a:endParaRPr lang="ru-RU" sz="22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0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187821" cy="802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детьми с ОВЗ педагоги готовы работать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30715970"/>
              </p:ext>
            </p:extLst>
          </p:nvPr>
        </p:nvGraphicFramePr>
        <p:xfrm>
          <a:off x="0" y="1744646"/>
          <a:ext cx="8820472" cy="511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2710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650" y="1193448"/>
            <a:ext cx="7705493" cy="8552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будет изменить в работе, если в классе/группе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появятся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23073179"/>
              </p:ext>
            </p:extLst>
          </p:nvPr>
        </p:nvGraphicFramePr>
        <p:xfrm>
          <a:off x="1020337" y="2315783"/>
          <a:ext cx="7861610" cy="368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647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" y="99795"/>
            <a:ext cx="9144002" cy="6708578"/>
            <a:chOff x="-29384" y="-33403"/>
            <a:chExt cx="9272646" cy="6923249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219769"/>
              <a:ext cx="9234244" cy="26700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517570" y="1412776"/>
            <a:ext cx="808644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Выступление учителя -логопеда МДОУ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№65»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Д.Ю. Дайнеко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обучающихся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dorogicenter.edu.minskregion.by/gallery/238/184758-i-5_599e6e3da82b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96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D86B63-C3FD-4C61-B2D0-A4942555764F}"/>
              </a:ext>
            </a:extLst>
          </p:cNvPr>
          <p:cNvSpPr txBox="1"/>
          <p:nvPr/>
        </p:nvSpPr>
        <p:spPr>
          <a:xfrm>
            <a:off x="683568" y="1196752"/>
            <a:ext cx="8094085" cy="366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профессиональной компетентности педагогов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условиях инклюзивного образования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UNESC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Рамки действий по образованию лиц с особыми образовательными потребностями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Руководящий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принцип, на котором основываются Рамки, заключается в том, что  школы/образовательные организации/ должны принимать всех детей, несмотря на их физические, интеллектуальные, социальные, эмоциональные, языковые и другие особенности.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89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540" y="-65859"/>
            <a:ext cx="9143263" cy="6923250"/>
            <a:chOff x="0" y="-33404"/>
            <a:chExt cx="9143263" cy="6923250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816F16-B9F2-4921-99F6-8A1A27580F26}"/>
              </a:ext>
            </a:extLst>
          </p:cNvPr>
          <p:cNvSpPr txBox="1"/>
          <p:nvPr/>
        </p:nvSpPr>
        <p:spPr>
          <a:xfrm>
            <a:off x="539552" y="836712"/>
            <a:ext cx="8208912" cy="57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5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9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омпетенции педагога инклюзивного образования </a:t>
            </a:r>
            <a:r>
              <a:rPr lang="ru-RU" sz="19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9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включающий перечень профессиональных и личностных требований </a:t>
            </a:r>
            <a:r>
              <a:rPr lang="ru-RU" sz="19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95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педагогу,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действующий на всей </a:t>
            </a:r>
            <a:r>
              <a:rPr lang="ru-RU" sz="19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endParaRPr lang="ru-RU" sz="195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95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5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ПРОФСТАНДАРТ ПЕДАГОГА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</a:pP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учить всех без исключения детей, вне зависимости от их склонностей, способностей, особенностей развития, ограниченных возможностей</a:t>
            </a:r>
          </a:p>
          <a:p>
            <a:pPr algn="ctr">
              <a:lnSpc>
                <a:spcPct val="115000"/>
              </a:lnSpc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7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942158-C9F7-4580-AB38-5B1AA35807B8}"/>
              </a:ext>
            </a:extLst>
          </p:cNvPr>
          <p:cNvSpPr txBox="1"/>
          <p:nvPr/>
        </p:nvSpPr>
        <p:spPr>
          <a:xfrm>
            <a:off x="755576" y="764704"/>
            <a:ext cx="7298141" cy="458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5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 и компетентность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включает совокупность взаимосвязанных качеств личности (знаний, умений, навыков, способов деятельности), задаваемых по отношению к определенному кругу предметов и процессов, необходимых для качественной, продуктивной деятельности по отношению к ним.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9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«Компетентность»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наличие у человека соответствующей компетенции, включающей  личностное отношение к ней и к предмету деятельности. 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7A6E3D-A788-42C5-A261-C1CBDD8291F1}"/>
              </a:ext>
            </a:extLst>
          </p:cNvPr>
          <p:cNvSpPr txBox="1"/>
          <p:nvPr/>
        </p:nvSpPr>
        <p:spPr>
          <a:xfrm>
            <a:off x="1331640" y="1268760"/>
            <a:ext cx="6274558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компетентности:</a:t>
            </a:r>
          </a:p>
          <a:p>
            <a:pPr>
              <a:lnSpc>
                <a:spcPct val="115000"/>
              </a:lnSpc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1714" y="2057837"/>
            <a:ext cx="4752528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(универсальные)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856067"/>
            <a:ext cx="4752528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Базовые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9165" y="3575497"/>
            <a:ext cx="4752528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4319320"/>
            <a:ext cx="4752528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Частные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8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34A764-F031-4664-B7E3-014108F5FE5C}"/>
              </a:ext>
            </a:extLst>
          </p:cNvPr>
          <p:cNvSpPr txBox="1"/>
          <p:nvPr/>
        </p:nvSpPr>
        <p:spPr>
          <a:xfrm>
            <a:off x="992875" y="1440691"/>
            <a:ext cx="6562355" cy="4366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95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9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компетентность педагога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«многофакторное явление, включающее в себя систему теоретических знаний педагога и способов их применения в конкретных ситуациях, ценностные ориентации педагога, а также интегративные показатели его культуры (речь, стиль общения, отношение к себе и своей деятельности, к смежным областям знания и др.)</a:t>
            </a:r>
          </a:p>
          <a:p>
            <a:pPr>
              <a:lnSpc>
                <a:spcPct val="115000"/>
              </a:lnSpc>
            </a:pPr>
            <a:endParaRPr lang="ru-RU" sz="13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3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3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5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AC149E-E3F5-46B8-85E9-A58E72156BA7}"/>
              </a:ext>
            </a:extLst>
          </p:cNvPr>
          <p:cNvSpPr txBox="1"/>
          <p:nvPr/>
        </p:nvSpPr>
        <p:spPr>
          <a:xfrm>
            <a:off x="323528" y="995262"/>
            <a:ext cx="8352928" cy="4658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компетентности педагогов в области инклюзивного образования: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5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6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должен:</a:t>
            </a:r>
            <a:endParaRPr lang="ru-RU" sz="165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знать и психолого-педагогические закономерности и особенности возрастного и личностного развития детей с ОВЗ, находящихся в  условиях инклюзивной образовательной среды;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осуществлять профессиональное самообразование по вопросам образования детей с ОВЗ в условиях инклюзивной образовательной среды;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создавать коррекционно-развивающую среду в условиях общеобразовательного учреждения для развития детей с ОВЗ и их нормативно развивающихся сверстников;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уметь проектировать учебный процесс для совместного обучения детей с нарушенным и нормальным развитием;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реализовывать различные способы педагогического взаимодействия педагогического взаимодействия между всеми субъектами коррекционно-образовательного процесса.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1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2313" y="-243408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64EBC21-DAA8-48E3-8535-D261198D9724}"/>
              </a:ext>
            </a:extLst>
          </p:cNvPr>
          <p:cNvSpPr txBox="1"/>
          <p:nvPr/>
        </p:nvSpPr>
        <p:spPr>
          <a:xfrm>
            <a:off x="552735" y="1154088"/>
            <a:ext cx="7594979" cy="4127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5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Инклюзивная компетентность</a:t>
            </a: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это интегративное личностное образование, обуславливающее способность осуществлять профессиональные функции в процессе инклюзивного образования, учитывая разные образовательные потребности и возможности воспитанников и обеспечивая включение ребенка с ограниченными возможностями здоровья в среду образовательного учреждения, создавая условия для его развития и саморазвития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инклюзивной компетентности педагога включает:</a:t>
            </a:r>
          </a:p>
          <a:p>
            <a:pPr>
              <a:lnSpc>
                <a:spcPct val="115000"/>
              </a:lnSpc>
            </a:pP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lvl="2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мотивационный критерий;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lvl="2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когнитивный критерий;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lvl="2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рефлексивный критерий;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lvl="2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6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операциональный</a:t>
            </a: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критерий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2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6525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8F8F88-B58A-4ADB-A8CC-D73F29775DDA}"/>
              </a:ext>
            </a:extLst>
          </p:cNvPr>
          <p:cNvSpPr txBox="1"/>
          <p:nvPr/>
        </p:nvSpPr>
        <p:spPr>
          <a:xfrm>
            <a:off x="916862" y="1268760"/>
            <a:ext cx="7309536" cy="405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мотивация педагога включает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</a:pP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эмоциональное принятие детей с различными вариантами  нарушений в развитии;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готовность педагога включать детей с различными типами нарушений в активную образовательную 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удовлетворенность собственной педагогической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деятельностью.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8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552" y="1556792"/>
            <a:ext cx="7807569" cy="3955898"/>
          </a:xfrm>
        </p:spPr>
        <p:txBody>
          <a:bodyPr>
            <a:normAutofit fontScale="90000"/>
          </a:bodyPr>
          <a:lstStyle/>
          <a:p>
            <a:r>
              <a:rPr lang="ru-RU" sz="2025" dirty="0"/>
              <a:t> 	</a:t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группой  в рамках деятельности </a:t>
            </a:r>
            <a:b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инновационной площадки  была разработана </a:t>
            </a:r>
            <a:b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7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47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7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7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педагогов к работе с детьми с ОВЗ</a:t>
            </a:r>
            <a:r>
              <a:rPr lang="ru-RU" sz="20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2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которой была помочь педагогам выявить собственную позицию по отношению к инклюзивному образованию. </a:t>
            </a:r>
            <a:b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анкеты легли материалы групповых дискуссий, бесед и фокус-групп с педагогами и другими участниками образовательного процесса</a:t>
            </a:r>
            <a: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dirty="0">
                <a:solidFill>
                  <a:srgbClr val="002060"/>
                </a:solidFill>
              </a:rPr>
              <a:t>	</a:t>
            </a:r>
            <a:r>
              <a:rPr lang="ru-RU" sz="1650" dirty="0">
                <a:solidFill>
                  <a:srgbClr val="002060"/>
                </a:solidFill>
              </a:rPr>
              <a:t/>
            </a:r>
            <a:br>
              <a:rPr lang="ru-RU" sz="1650" dirty="0">
                <a:solidFill>
                  <a:srgbClr val="002060"/>
                </a:solidFill>
              </a:rPr>
            </a:br>
            <a:r>
              <a:rPr lang="ru-RU" sz="1650" dirty="0">
                <a:solidFill>
                  <a:srgbClr val="547E7A"/>
                </a:solidFill>
              </a:rPr>
              <a:t/>
            </a:r>
            <a:br>
              <a:rPr lang="ru-RU" sz="1650" dirty="0">
                <a:solidFill>
                  <a:srgbClr val="547E7A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09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D4C518-EB22-43A3-8467-DE7C41B38B48}"/>
              </a:ext>
            </a:extLst>
          </p:cNvPr>
          <p:cNvSpPr txBox="1"/>
          <p:nvPr/>
        </p:nvSpPr>
        <p:spPr>
          <a:xfrm>
            <a:off x="1043608" y="764704"/>
            <a:ext cx="6960358" cy="4667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5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готовности педагогов </a:t>
            </a:r>
          </a:p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работе с детьми с ОВЗ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анкетировании приняли участие педагоги ДОУ/СОШ, входящие в состав </a:t>
            </a: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Муниципальной инновационной площадки</a:t>
            </a:r>
            <a:r>
              <a:rPr lang="ru-RU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осуществляющие деятельность в условиях образовательной инклюзии </a:t>
            </a:r>
            <a:endParaRPr lang="ru-RU" sz="21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1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МДОУ д/с №№  2, 32, 65, 78, 145, 148, 233, СОШ 10</a:t>
            </a:r>
          </a:p>
          <a:p>
            <a:pPr algn="just">
              <a:lnSpc>
                <a:spcPct val="115000"/>
              </a:lnSpc>
            </a:pPr>
            <a:endParaRPr lang="ru-RU" sz="21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- 130 </a:t>
            </a:r>
            <a:r>
              <a:rPr lang="ru-RU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5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8674" y="34550"/>
            <a:ext cx="9121589" cy="6823450"/>
            <a:chOff x="-29384" y="-33403"/>
            <a:chExt cx="9249918" cy="7041797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5030224"/>
              <a:ext cx="9211516" cy="1978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1187624" y="1052736"/>
            <a:ext cx="7776864" cy="522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/>
          <a:p>
            <a:pPr marL="174625" indent="0" algn="ctr">
              <a:lnSpc>
                <a:spcPct val="120000"/>
              </a:lnSpc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«Образование детей с особыми потребностями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одной из основных задач для страны. Это необходимое условие создания действительно гражданского общества, где каждый сможет чувствовать причастность и востребованность своих действий. Мы обязаны дать возможность каждому ребенку, независимо от его потребностей и других обстоятельств, полностью реализовать свой потенциал, приносить пользу обществу и стать полноценным его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членом»</a:t>
            </a:r>
          </a:p>
          <a:p>
            <a:pPr marL="174625" indent="0" algn="r">
              <a:lnSpc>
                <a:spcPct val="120000"/>
              </a:lnSpc>
              <a:buNone/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Дэвид </a:t>
            </a:r>
            <a:r>
              <a:rPr lang="ru-RU" altLang="ru-RU" sz="2000" b="1" i="1" dirty="0" err="1">
                <a:latin typeface="Times New Roman" pitchFamily="18" charset="0"/>
                <a:cs typeface="Times New Roman" pitchFamily="18" charset="0"/>
              </a:rPr>
              <a:t>Бланкетт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4625" indent="0">
              <a:spcBef>
                <a:spcPts val="0"/>
              </a:spcBef>
              <a:buNone/>
            </a:pP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бывший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глава министерства </a:t>
            </a:r>
          </a:p>
          <a:p>
            <a:pPr marL="174625" indent="0" algn="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внутренних дел Великобритании </a:t>
            </a:r>
          </a:p>
          <a:p>
            <a:pPr marL="174625" indent="0" algn="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правительстве Тони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Блэра</a:t>
            </a:r>
            <a:r>
              <a:rPr lang="ru-RU" sz="2000" i="1" dirty="0"/>
              <a:t>,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4625" indent="0" algn="r">
              <a:spcBef>
                <a:spcPts val="0"/>
              </a:spcBef>
              <a:buNone/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от рождения слеп</a:t>
            </a:r>
          </a:p>
          <a:p>
            <a:pPr marL="174625" indent="0" algn="r">
              <a:spcBef>
                <a:spcPts val="0"/>
              </a:spcBef>
              <a:buNone/>
            </a:pP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sheffield.ac.uk/polopoly_fs/1.500182!/image/David_Blunket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1" y="1772818"/>
            <a:ext cx="1368152" cy="2088230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64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49D6D0-AC6F-489A-9D7A-0EB1CEF3FE94}"/>
              </a:ext>
            </a:extLst>
          </p:cNvPr>
          <p:cNvSpPr txBox="1"/>
          <p:nvPr/>
        </p:nvSpPr>
        <p:spPr>
          <a:xfrm>
            <a:off x="251521" y="836712"/>
            <a:ext cx="8424936" cy="760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1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вопросы анкеты: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уровень своих знаний и представлений об инклюзивном образовании.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уровень своих специальных знаний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необходимых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организации работы с детьми с ОВЗ.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относитесь к детям с ОВЗ?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вы думаете об инклюзивном образовании?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Насколько у вас сформирована психологическая готовность к работе с детьми с ОВЗ?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свое желание работать по программам для детей с ОВЗ.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Сформирована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вас профессиональная установка на готовность работать с любым ребенком, вне зависимости от его реальных возможностей, особенностей поведения, состояния физического и психического здоровья?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свою готовность к работе с детьми с ОВЗ в условиях инклюзивного образования.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ваш уровень владения программами по работе с детьми с ОВЗ.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свою готовность к взаимодействию со специалистами психолого-педагогического сопровождения детей с ОВЗ.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нужно будет изменить в вашей работе, если в группе (классе) появится ребенок с ОВЗ?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Считаете ли вы себя психологически и профессионально готовыми к работе с детьми с ОВЗ?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350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2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812" y="-19878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6A4579-C3E2-435F-A07D-8A8DC189CF50}"/>
              </a:ext>
            </a:extLst>
          </p:cNvPr>
          <p:cNvSpPr txBox="1"/>
          <p:nvPr/>
        </p:nvSpPr>
        <p:spPr>
          <a:xfrm>
            <a:off x="435898" y="836712"/>
            <a:ext cx="8269839" cy="5149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 анкетирования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Компоненты готовности педагога к работе с детьми с ОВЗ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75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 уровень готовности</a:t>
            </a:r>
            <a:endParaRPr lang="ru-RU" sz="1275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педагога имеется необходимые знания для организации инклюзивного образования, а также знания об индивидуальных особенностях и образовательных потребностях детей с ОВЗ. Педагог принимает ценности инклюзивного образования, имеет положительное отношение как  к детям с ОВЗ, так и к необходимости организации инклюзивного образования. Педагог умеет отбирать оптимальные способы организации инклюзивного образования, владеет педагогическими технологиями для обеспечения условий организации инклюзивного образования. Педагог готов к сотрудничеству и взаимодействию со всеми участниками образовательных отношений.</a:t>
            </a:r>
          </a:p>
          <a:p>
            <a:pPr algn="just">
              <a:lnSpc>
                <a:spcPct val="115000"/>
              </a:lnSpc>
            </a:pPr>
            <a:r>
              <a:rPr lang="ru-RU" sz="1275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уровень готовности</a:t>
            </a:r>
            <a:endParaRPr lang="ru-RU" sz="1275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75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педагога имеются ограниченные знания в области инклюзивного образования, недостаточно знаний о формах и методах работы с детьми с нарушениями в развитии. Педагог психологически  может быть не готов к работе с детьми с ОВЗ. Недостаточно уверен в своих умениях и навыках по организации совместного  образования детей возрастной нормы и детей с ОВЗ, НО готов к освоению новых педагогических технологий для обеспечения условий организации инклюзивного образования</a:t>
            </a:r>
            <a:endParaRPr lang="ru-RU" sz="127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75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Низкий уровень готовности</a:t>
            </a:r>
          </a:p>
          <a:p>
            <a:pPr algn="just">
              <a:lnSpc>
                <a:spcPct val="115000"/>
              </a:lnSpc>
            </a:pPr>
            <a:r>
              <a:rPr lang="ru-RU" sz="1275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не готов к работе с учащимися с ОВЗ ни психологически, ни профессионально. У педагога наблюдается сопротивление при реализации инклюзивного образования. Он не разделяет ценностей инклюзивного образования. Не готов обеспечить необходимые условия для организации обучения детей с ОВЗ. У него нет желания осваивать новые формы и методы работы, проявлять гибкость, использовать в учебном процессе индивидуальный и дифференцированный подходы</a:t>
            </a:r>
            <a:r>
              <a:rPr lang="ru-RU" sz="1275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75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5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361266-F5B2-46D8-9123-FAA8C6E4795E}"/>
              </a:ext>
            </a:extLst>
          </p:cNvPr>
          <p:cNvSpPr txBox="1"/>
          <p:nvPr/>
        </p:nvSpPr>
        <p:spPr>
          <a:xfrm>
            <a:off x="539552" y="986134"/>
            <a:ext cx="7592531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готовности педагогов к работе с детьми с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1436511809"/>
              </p:ext>
            </p:extLst>
          </p:nvPr>
        </p:nvGraphicFramePr>
        <p:xfrm>
          <a:off x="755576" y="2420888"/>
          <a:ext cx="7520523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014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37" y="-17140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F4D16E-86C6-4271-85D8-78337723028A}"/>
              </a:ext>
            </a:extLst>
          </p:cNvPr>
          <p:cNvSpPr txBox="1"/>
          <p:nvPr/>
        </p:nvSpPr>
        <p:spPr>
          <a:xfrm>
            <a:off x="971600" y="908720"/>
            <a:ext cx="7277669" cy="4622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ПУТИ решения..?!</a:t>
            </a:r>
          </a:p>
          <a:p>
            <a:pPr indent="337185" algn="just">
              <a:lnSpc>
                <a:spcPct val="115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самоопределение педагога инклюзивного образования и взятие им ответственности за организацию разрешения профессиональных педагогических проблем приводят к тому, что он становится организатором собственной деятельности. </a:t>
            </a:r>
          </a:p>
          <a:p>
            <a:pPr indent="337185" algn="just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самоопределение всех участников образовательного процесса, включенных в инклюзивное пространство; устанавливается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устойчивая коммуникация. </a:t>
            </a:r>
          </a:p>
          <a:p>
            <a:pPr indent="337185" algn="just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это переводится в кооперативные связи, обеспечивающие совместную деятельность при достаточной активизации рефлексивных процессов.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4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3F516F-0E88-4820-8BA8-55078673B62B}"/>
              </a:ext>
            </a:extLst>
          </p:cNvPr>
          <p:cNvSpPr txBox="1"/>
          <p:nvPr/>
        </p:nvSpPr>
        <p:spPr>
          <a:xfrm>
            <a:off x="285751" y="1177290"/>
            <a:ext cx="8458199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Организационная поддержка</a:t>
            </a:r>
            <a:endParaRPr lang="ru-RU" sz="1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целей в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smart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формате, распределение зон ответственности всех специалистов, введение правил и системы взаимодействия всех специалистов, организация деятельности координатора по инклюзии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ПМПК, групповые консультации,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- line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n- line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</a:t>
            </a:r>
            <a:endParaRPr lang="ru-RU" sz="1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и использование личностных ресурсов, постановка  целей профессионального развития и составление плана реализации поставленных целей, преодоление сложившихся стереотипов, обучение навыкам эффективного взаимодействия, рефлексия педагогического опыта, профилактика «синдрома выгорания». </a:t>
            </a: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педагогов, определение индивидуального педагогического стиля.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endParaRPr lang="ru-RU" sz="1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профессиональной психолого-педагогической компетентности, освоение современных коррекционно-развивающих технологий, обобщение и анализ  педагогического опыта по реализации инклюзивной практики.</a:t>
            </a: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включение педагогов в проектные семинары с участием консультантов по инклюзивной практике, программы повышения квалификации, посещение занятий и уроков других специалистов, обучающие и информирующие консультации со специалистами.</a:t>
            </a:r>
          </a:p>
          <a:p>
            <a:pPr algn="just">
              <a:lnSpc>
                <a:spcPct val="115000"/>
              </a:lnSpc>
            </a:pP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2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D59D97-2E7E-40EC-99C7-9A742B40E052}"/>
              </a:ext>
            </a:extLst>
          </p:cNvPr>
          <p:cNvSpPr txBox="1"/>
          <p:nvPr/>
        </p:nvSpPr>
        <p:spPr>
          <a:xfrm>
            <a:off x="1046747" y="1203807"/>
            <a:ext cx="7103659" cy="272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185" algn="ctr">
              <a:lnSpc>
                <a:spcPct val="115000"/>
              </a:lnSpc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indent="337185" algn="just">
              <a:lnSpc>
                <a:spcPct val="115000"/>
              </a:lnSpc>
            </a:pPr>
            <a:endParaRPr lang="ru-RU" sz="195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7185" algn="just">
              <a:lnSpc>
                <a:spcPct val="115000"/>
              </a:lnSpc>
            </a:pP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9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как необходимого условия готовности педагога к работе с детьми ОВЗ</a:t>
            </a: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определяющим фактором в процессе успешной реализации инклюзивного образования.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483768" y="3940244"/>
            <a:ext cx="4104456" cy="1316643"/>
            <a:chOff x="2411760" y="4482617"/>
            <a:chExt cx="4104456" cy="1316643"/>
          </a:xfrm>
        </p:grpSpPr>
        <p:pic>
          <p:nvPicPr>
            <p:cNvPr id="2052" name="Picture 4" descr="https://sun9-55.userapi.com/impf/PqB-iarSsATqfNVDcGatFeqrblkPaR5MMGmK2A/2fb9MmpH-mQ.jpg?size=1590x400&amp;quality=95&amp;crop=0,73,1127,283&amp;sign=63df6cc32a770dfab116243ca66b5d00&amp;type=cover_grou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007" r="14569"/>
            <a:stretch/>
          </p:blipFill>
          <p:spPr bwMode="auto">
            <a:xfrm>
              <a:off x="2411760" y="4482617"/>
              <a:ext cx="4104456" cy="13166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4716016" y="4482618"/>
              <a:ext cx="936104" cy="2067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9452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461340" y="1173520"/>
            <a:ext cx="8229600" cy="47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Выступление учителя-логопеда высшей квалификационной категории СОШ № 10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О.Е. Смирновой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преемственности в сопровождении детей с ОВЗ в условиях инклюзивного образования в ДОУ и СШ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nfo-4all.ru/images/7fc3a86bf4cab7e53afd75a20f438152.jpg"/>
          <p:cNvPicPr>
            <a:picLocks noChangeAspect="1" noChangeArrowheads="1"/>
          </p:cNvPicPr>
          <p:nvPr/>
        </p:nvPicPr>
        <p:blipFill>
          <a:blip r:embed="rId3" cstate="print"/>
          <a:srcRect l="30813" t="5670" r="29643" b="7391"/>
          <a:stretch>
            <a:fillRect/>
          </a:stretch>
        </p:blipFill>
        <p:spPr bwMode="auto">
          <a:xfrm>
            <a:off x="179512" y="1543601"/>
            <a:ext cx="1064466" cy="1440160"/>
          </a:xfrm>
          <a:prstGeom prst="rect">
            <a:avLst/>
          </a:prstGeom>
          <a:noFill/>
        </p:spPr>
      </p:pic>
      <p:pic>
        <p:nvPicPr>
          <p:cNvPr id="29702" name="Picture 6" descr="https://fs00.infourok.ru/images/doc/201/229198/hello_html_m242827f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680" y="2494683"/>
            <a:ext cx="1331640" cy="1359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73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Преемственность в образовании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221429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система связей, обеспечивающая взаимодействие основных задач, содержания и методов обучения и воспитания с целью создания единого непрерывного образовательного процесса на смежных этапах развития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38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094" y="1046459"/>
            <a:ext cx="8229600" cy="1043528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Непрерывное образование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221101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это процесс роста образовательного потенциала личности в течение жизни, целостное развитие человека как личности, повышение возможностей его трудовой и социальной адаптации в быстро меняющемся мире, развитие способностей, стремлений и возможностей.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4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психолого-педагогического </a:t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сопровождения обучающихся с ОВЗ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990" y="1867394"/>
            <a:ext cx="850149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обеспечить раннюю диагностику нарушений в развитии,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создать специальные образовательные условия, необходимые ребёнку в соответствии с рекомендациями ПМПК 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реализовать коррекционную работу и коррекционно-развивающие занятия в рамках адаптированной образовательной программы,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обеспечить готовность к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38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9195" y="125284"/>
            <a:ext cx="9154248" cy="6708578"/>
            <a:chOff x="-29384" y="-33403"/>
            <a:chExt cx="9283036" cy="6923249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9" y="4193465"/>
              <a:ext cx="9273711" cy="26963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1256643"/>
            <a:ext cx="7920880" cy="486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/>
          <a:p>
            <a:pPr marL="174625" indent="0" algn="ctr">
              <a:lnSpc>
                <a:spcPct val="120000"/>
              </a:lnSpc>
              <a:buNone/>
            </a:pPr>
            <a:r>
              <a:rPr lang="ru-RU" altLang="ru-RU" b="1" dirty="0">
                <a:solidFill>
                  <a:srgbClr val="005EA4"/>
                </a:solidFill>
                <a:latin typeface="Times New Roman" pitchFamily="18" charset="0"/>
                <a:ea typeface="+mj-ea"/>
                <a:cs typeface="+mj-cs"/>
              </a:rPr>
              <a:t>Нормативно-правовая база </a:t>
            </a:r>
            <a:r>
              <a:rPr lang="ru-RU" altLang="ru-RU" b="1" dirty="0" smtClean="0">
                <a:solidFill>
                  <a:srgbClr val="005EA4"/>
                </a:solidFill>
                <a:latin typeface="Times New Roman" pitchFamily="18" charset="0"/>
                <a:ea typeface="+mj-ea"/>
                <a:cs typeface="+mj-cs"/>
              </a:rPr>
              <a:t>ОО</a:t>
            </a:r>
            <a:endParaRPr lang="ru-RU" altLang="ru-RU" b="1" dirty="0">
              <a:solidFill>
                <a:srgbClr val="005EA4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законов,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актов,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методических документов, регламентирующих технологию создания, обработки, хранения и использования документов в текущей деятельности  учреждения</a:t>
            </a:r>
            <a:r>
              <a:rPr lang="ru-RU" altLang="ru-RU" sz="2800" dirty="0"/>
              <a:t>.</a:t>
            </a:r>
          </a:p>
          <a:p>
            <a:pPr marL="174625" indent="0" algn="r">
              <a:lnSpc>
                <a:spcPct val="120000"/>
              </a:lnSpc>
              <a:buNone/>
            </a:pP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0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8902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психолого-педагогического сопровождения обучающихся с ОВЗ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2002532"/>
            <a:ext cx="85076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Начальная школа: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определить готовности к обучению в школе,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обеспечить специальные образовательные условия, необходимые ребёнку в соответствии с рекомендациями ПМПК,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самостоятельность и самоорганизацию,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поддерживать в формировании желания и «умения учиться», формировать универсальные учебные действия,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творческие способностей, разрабатывать и реализовывать программы коррекционной работы и коррекционно-развивающих занятий в рамках адаптированной образовательной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81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-2"/>
          <a:ext cx="9144000" cy="7238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560"/>
                <a:gridCol w="5483803"/>
                <a:gridCol w="3048637"/>
              </a:tblGrid>
              <a:tr h="55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</a:t>
                      </a:r>
                      <a:endParaRPr lang="ru-RU" sz="1400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психолого-педагогического сопровождения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сопровождения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1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Дошкольный  уровень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901" marR="13901" marT="0" marB="0" vert="vert27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Раннее выявление детей группы риска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Ранняя помощь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Комплексная помощь родителям детей с ОВЗ по ориентирам в правовом, социальном, медицинском и психолого-педагогическом поле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образовательного маршрута для детей с ОВЗ в дошкольных образовательных учреждениях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Психолого-педагогическое сопровождение образовательного процесса, диагностическая, профилактическая, коррекционно-развивающая работа.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и реализация АООП и АОП дошкольников с ОВЗ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созданных в ОО СОУ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инклюзивной культуры в обществе и образовательной организации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 органов правовой и социальной защиты населения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 медицинских организаций(диагностика, медицинская реабилитация детей с ОВЗ)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 психологических центров(инклюзивное психическое развитие и коррекция, социализация и психологическая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реабилитацияучащихся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ОВЗ)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работники дошкольных образовательных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организациий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включая специалистов сопровождения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Работники учреждений дополнительного образования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360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Переход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901" marR="13901" marT="0" marB="0" vert="vert27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детей к обучению в начальной школе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Консультация родителей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образовательного маршрута детей с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ОВЗ в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начальной школе в рамках преемственности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Адаптация школьников к обучению в начальной школе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Взаимодействие специалистов и педагогов дошкольного и начального уровней образования в рамках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совместных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методических советов,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взаимопосещение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занятий  и уроков, взаимодействие психологов, участие дошкольников и детей начальной школы в совместных мероприятиях(разработка совместных проектов)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5385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219"/>
                <a:gridCol w="5179144"/>
                <a:gridCol w="3048637"/>
              </a:tblGrid>
              <a:tr h="384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Психолого-педагогическое сопровождение образовательного процесса(участие в формировании личностных и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результатов)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обучающихся «группы риска», нуждающихся в создании СОУ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Диагностическая, профилактическая коррекционно-развивающая работа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АООП и АОП для обучающихся с ОВЗ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созданных в ОО СОУ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инклюзивной культуры в обществе и образовательной организации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органов правовой и социальной защиты населения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медицинских организаций(диагностика, медицинская реабилитация детей с ОВЗ)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психологических центров(развитие и коррекция, социализация и психологическая реабилитация учащихся с ОВЗ)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ПМПК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коллективы общеобразовательных школ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дополнительного образования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 vert="vert270"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детей к обучению в основной школе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родителей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образовательного маршрута детей с ОВЗ в основной школе в рамках преемственности между уровнями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Адаптация школьников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специалистов и педагогов начального и основного уровней образования в рамках совместных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ПМПк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методических советов,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взаимопосещение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занятий и уроков, взаимодействие психологов и специалистов, знакомство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классног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руководителя с будущим классом, участие детей начальной  и основной школы в совместных внеурочных мероприятиях(разработка совместных проектов)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830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869471"/>
            <a:ext cx="8229600" cy="1661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психолого-педагогического сопровождения процесса перехода с уровня на уровень предполагается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160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1.Проведение психолого-педагогической диагностики</a:t>
            </a:r>
          </a:p>
          <a:p>
            <a:pPr marL="0" indent="0">
              <a:buNone/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2.Проведение консультативной и просветительской работы с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родителями</a:t>
            </a:r>
          </a:p>
          <a:p>
            <a:pPr marL="0" indent="0">
              <a:buNone/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3.Проведение групповых и индивидуальных консультаций с 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педагогами по выявлению возможных сложностей в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реализации ФГОС. </a:t>
            </a:r>
          </a:p>
          <a:p>
            <a:pPr marL="0" indent="0">
              <a:buNone/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4.Коррекционно-развивающая работа.</a:t>
            </a:r>
          </a:p>
          <a:p>
            <a:pPr marL="0" indent="0">
              <a:buNone/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5.Аналитическая работа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25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387423"/>
            <a:ext cx="9143263" cy="7245426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86511"/>
            <a:ext cx="8229600" cy="1800200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общего образования в каждой образовательной организации должны быть созданы следующие психолого-педагогические условия: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29809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учёт специфики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возрастного психофизического развития обучающихся;</a:t>
            </a:r>
          </a:p>
          <a:p>
            <a:pPr>
              <a:lnSpc>
                <a:spcPct val="12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и 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психолого-педагогической компетентности обучающихся;</a:t>
            </a:r>
          </a:p>
          <a:p>
            <a:pPr>
              <a:lnSpc>
                <a:spcPct val="12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вариативность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направлений психолого-педагогического сопровождения участников образовательных отношений;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0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37" y="-65249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14248"/>
            <a:ext cx="8229600" cy="1143000"/>
          </a:xfrm>
        </p:spPr>
        <p:txBody>
          <a:bodyPr>
            <a:normAutofit fontScale="90000"/>
          </a:bodyPr>
          <a:lstStyle/>
          <a:p>
            <a:pPr marL="365760" lvl="0" indent="-256032">
              <a:spcBef>
                <a:spcPts val="300"/>
              </a:spcBef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соответствии с ФГОС общего образования в каждой образовательной организации должны быть созданы следующие психолого-педагогические условия:</a:t>
            </a:r>
            <a:endParaRPr lang="ru-RU" sz="2800" dirty="0">
              <a:solidFill>
                <a:srgbClr val="0070C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2469471"/>
            <a:ext cx="8229600" cy="36289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диверсификация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уровней ( индивидуальный, групповой, уровень класса, уровень организации) и вариативность форм психолого-педагогического сопровождения участников образовательных отношений (профилактика, диагностика, консультирование, коррекционная работа, развивающая работа, просвещение, экспертиза).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преемственность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содержания и форм организации образовательной деятельности при переходе воспитанника и обучающихся на следующий уровень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384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45720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осуществлять профилактику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раннюю коррекцию нарушений развития  речевых  и познавательных функций в дошкольном и младшем школьном  возрасте;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обеспечить преемственность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логопедической коррекционной  работы в дошкольном образовательном учреждении и школе;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создать услови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расширения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образовательного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 детей с особыми образовательными потребностями и ограниченными возможностями здоровья в условиях инклюзивного образования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786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96445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Преемственность может быть организована: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42" y="1966632"/>
            <a:ext cx="8229600" cy="412666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передачи сопровождающих документов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которых отражены основные этапы и результаты психолого-педагогического сопровождения конкретного ребёнка(ИОМ) 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консультативное взаимодействие специалистов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организаций, осуществляющих  психолого-педагогического сопровождение   ребёнка, с целью обсуждения рекомендаций по созданию специальных условий, в которых нуждается ребёнок, поступивший в новую для него образовательную организацию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Методического и  педагогического взаимодействия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дошкольной и школьной организаций(экскурсии, уроки адаптации, совместные мероприятия, шефство)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0635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Преемственность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программ: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1907704"/>
            <a:ext cx="8229600" cy="391703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образовательные программы детей с ОВЗ в ДОУ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образовательные программы детей с ОВЗ в СШ</a:t>
            </a:r>
          </a:p>
          <a:p>
            <a:pPr marL="109728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преемственность  в структуре, направлениях работы, содержании- цель: обеспечение непрерывности образовательного процесса обучающегося с ОВЗ)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3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Преемственность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подходов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32037"/>
            <a:ext cx="769057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обучения через реализацию</a:t>
            </a:r>
          </a:p>
          <a:p>
            <a:pPr marL="109728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ИНДИВИДУАЛЬНО-ДИФФЕРЕНЦИРОВАННОГО </a:t>
            </a:r>
          </a:p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5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54248" cy="6858000"/>
            <a:chOff x="-29384" y="-33403"/>
            <a:chExt cx="9283036" cy="7077452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9" y="4471382"/>
              <a:ext cx="9273711" cy="25726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827584" y="1124744"/>
            <a:ext cx="7272808" cy="112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НОРМАТИВНО-ПРАВОВУЮ  БАЗУ В ОБЛАСТИ ОБРАЗОВАНИЯ ЛИЦ С ОГРАНИЧЕННЫМИ ВОЗМОЖНОСТЯМИ ЗДОРОВЬЯ В РОССИЙСКОЙ ФЕДЕРАЦИИ  СОСТАВЛЯЮТ ДОКУМЕНТЫ НЕСКОЛЬКИХ УРОВНЕЙ:</a:t>
            </a:r>
            <a:endParaRPr lang="ru-RU" sz="1600" dirty="0" smtClean="0">
              <a:solidFill>
                <a:srgbClr val="005EA4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683568" y="2060848"/>
            <a:ext cx="7974566" cy="363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Международные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(подписанные СССР или РФ)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Федеральные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(законы РФ, кодексы, правительственные постановления и распоряжения Правительства СССР или РФ)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Ведомственные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(документы Министерства образования)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Региональные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(документы  Департаментов образования)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(документы ДОУ)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6800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0202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Индивидуально-дифференцированный подход в обучении детей с ОВЗ включает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00" y="2270295"/>
            <a:ext cx="8229600" cy="362899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содержания и технологий ДОО и НОО обучающихся с ОВЗ с учётом их особых образовательных потребностей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организационных форм образовательного процесса и индивидуального развития каждого обучающегося с ОВЗ( групповая,  индивидуальная формы работы, выполнение части задания, предоставление выбора заданий, упрощение задания)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0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89889"/>
            <a:ext cx="8229600" cy="6025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организация учебного процесса, при которой учитываются индивидуально-психологические особенности личности, формируются группы учащихся с различающимися содержанием образования, методами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И.М.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Осмоловская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676900"/>
            <a:ext cx="4117415" cy="30644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11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48168"/>
            <a:ext cx="8229600" cy="58098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/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Индивидуализация обучения - это такая организация учебного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процесса,  при которой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выбор способов, приемов и темпа обучения учитывает различия индивидуальных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особенностей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6631"/>
            <a:ext cx="4211960" cy="3454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33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66959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1628800"/>
            <a:ext cx="8435280" cy="45856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 системы  сетевого взаимодействия(уровень сад-школа):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нформирование родителей  дошкольников о возможностях получения консультаций специалистов  на школьном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консультпункте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ДОУ и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ППкСШ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посещение открытых уроков в школах микрорайона,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микроучастка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шефская работа, создание совместных проектов и др.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профессионализма педагогов  ОО в обеспечение непрерывности образования детей с ОВЗ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6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39427" y="0"/>
            <a:ext cx="9143263" cy="6923250"/>
            <a:chOff x="0" y="-33404"/>
            <a:chExt cx="9143263" cy="6923250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389239"/>
              <a:ext cx="9134245" cy="25006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417403" y="1628800"/>
            <a:ext cx="82296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b="1" dirty="0" smtClean="0">
              <a:ln w="19050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54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ln w="19050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194" y="0"/>
            <a:ext cx="9155060" cy="6858000"/>
            <a:chOff x="-29384" y="-33403"/>
            <a:chExt cx="9283859" cy="7077452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0524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36" y="4991567"/>
              <a:ext cx="9273711" cy="20524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Международные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0752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«Всеобщая декларация  прав человека»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10 декабря 1948 года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Статья 1.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Все люди рождаются свободными  и равными в своем достоинстве и правах»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194" y="0"/>
            <a:ext cx="9155060" cy="6858000"/>
            <a:chOff x="-29384" y="-33403"/>
            <a:chExt cx="9283859" cy="7077452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0524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36" y="4991567"/>
              <a:ext cx="9273711" cy="20524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538" y="54868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799" y="1556792"/>
            <a:ext cx="8675595" cy="4680520"/>
          </a:xfrm>
        </p:spPr>
        <p:txBody>
          <a:bodyPr>
            <a:noAutofit/>
          </a:bodyPr>
          <a:lstStyle/>
          <a:p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Конституция РФ 2020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</a:p>
          <a:p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№ 273-ФЗ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  <a:p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 от 24 ноября 1995 г. 181-ФЗ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«О социальной защите инвалидов в Российской Федерации»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24 июня 1999г. № 120-ФЗ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 Об основах системы профилактики безнадзорности и правонарушений несовершеннолетних»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24 июля 1998г. № 124-ФЗ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 Об основных гарантиях прав ребенка в Российской Федерации»,</a:t>
            </a:r>
          </a:p>
          <a:p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6 октября 1999 г. № 184-ФЗ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«Об общих принципах организации законодательных (представительных) и исполнительных органов государственной власти субъектов Российской Федерации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  <a:defRPr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7642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194" y="0"/>
            <a:ext cx="9155060" cy="6858000"/>
            <a:chOff x="-29384" y="-33403"/>
            <a:chExt cx="9283859" cy="7077452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0524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36" y="4991567"/>
              <a:ext cx="9273711" cy="20524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928" y="853464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Ведомственные документы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538" y="1981237"/>
            <a:ext cx="8361935" cy="4680520"/>
          </a:xfrm>
        </p:spPr>
        <p:txBody>
          <a:bodyPr>
            <a:noAutofit/>
          </a:bodyPr>
          <a:lstStyle/>
          <a:p>
            <a:pPr marL="400050">
              <a:spcBef>
                <a:spcPts val="0"/>
              </a:spcBef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09.09.2019 г.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– 93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примерного Положения о психолого-педагогическом консилиуме образовательной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06.08.2020 N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Р-75.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редакция 6.04.2021 г)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примерного Положения об оказании логопедической помощи в организациях, осуществляющих образовательную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деятельность».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01.01.2021 для детских садов, школ и т.д. 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2.4.3648-20)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812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2908</Words>
  <Application>Microsoft Office PowerPoint</Application>
  <PresentationFormat>Экран (4:3)</PresentationFormat>
  <Paragraphs>450</Paragraphs>
  <Slides>64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Департамент образования мэрии города Ярославля,  Государственный центр развития образования города Ярославля   Конференция по итогам деятельности муниципальной инновационной площадки : «Организация Психолого-педагогического сопровождения детей с ОВЗ в условиях инклюзивного образования в ОО» </vt:lpstr>
      <vt:lpstr>Слайд 2</vt:lpstr>
      <vt:lpstr>Слайд 3</vt:lpstr>
      <vt:lpstr>Слайд 4</vt:lpstr>
      <vt:lpstr>Слайд 5</vt:lpstr>
      <vt:lpstr>Слайд 6</vt:lpstr>
      <vt:lpstr>Международные документы</vt:lpstr>
      <vt:lpstr>Федеральные документы</vt:lpstr>
      <vt:lpstr>Ведомственные документы</vt:lpstr>
      <vt:lpstr>Слайд 10</vt:lpstr>
      <vt:lpstr>Нормативно - правовые документы ОО</vt:lpstr>
      <vt:lpstr>Слайд 12</vt:lpstr>
      <vt:lpstr>Слайд 13</vt:lpstr>
      <vt:lpstr>Слайд 14</vt:lpstr>
      <vt:lpstr>Слайд 15</vt:lpstr>
      <vt:lpstr>Самоанализ готовности ОО  к организации инклюзивного образования</vt:lpstr>
      <vt:lpstr>Психолого-педагогическое сопровождение</vt:lpstr>
      <vt:lpstr>ЗАДАЧИ</vt:lpstr>
      <vt:lpstr>Направления ППС</vt:lpstr>
      <vt:lpstr>Принципы ППС</vt:lpstr>
      <vt:lpstr>Работа психолого-педагогического  консилиума в ОО</vt:lpstr>
      <vt:lpstr>Документация психолого- педагогического  консилиума ОО</vt:lpstr>
      <vt:lpstr>Условия реализации ППС</vt:lpstr>
      <vt:lpstr>Модель организации ППС</vt:lpstr>
      <vt:lpstr>Слайд 25</vt:lpstr>
      <vt:lpstr>Слайд 26</vt:lpstr>
      <vt:lpstr>Слайд 27</vt:lpstr>
      <vt:lpstr>С какими детьми с ОВЗ педагоги готовы работать</vt:lpstr>
      <vt:lpstr>Что нужно будет изменить в работе, если в классе/группе появятся дети с ОВЗ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         Творческой группой  в рамках деятельности  муниципальной инновационной площадки  была разработана   АНКЕТА  готовности педагогов к работе с детьми с ОВЗ,   основная задача которой была помочь педагогам выявить собственную позицию по отношению к инклюзивному образованию.   В основу анкеты легли материалы групповых дискуссий, бесед и фокус-групп с педагогами и другими участниками образовательного процесса.         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Преемственность в образовании –  </vt:lpstr>
      <vt:lpstr>Непрерывное образование</vt:lpstr>
      <vt:lpstr>Задачи психолого-педагогического  сопровождения обучающихся с ОВЗ</vt:lpstr>
      <vt:lpstr>Задачи психолого-педагогического сопровождения обучающихся с ОВЗ</vt:lpstr>
      <vt:lpstr>Слайд 51</vt:lpstr>
      <vt:lpstr>Слайд 52</vt:lpstr>
      <vt:lpstr>В рамках психолого-педагогического сопровождения процесса перехода с уровня на уровень предполагается</vt:lpstr>
      <vt:lpstr>В соответствии с ФГОС общего образования в каждой образовательной организации должны быть созданы следующие психолого-педагогические условия:</vt:lpstr>
      <vt:lpstr>В соответствии с ФГОС общего образования в каждой образовательной организации должны быть созданы следующие психолого-педагогические условия:</vt:lpstr>
      <vt:lpstr>задачи:</vt:lpstr>
      <vt:lpstr>Преемственность может быть организована:</vt:lpstr>
      <vt:lpstr>Преемственность  программ:</vt:lpstr>
      <vt:lpstr>Преемственность подходов</vt:lpstr>
      <vt:lpstr>Индивидуально-дифференцированный подход в обучении детей с ОВЗ включает</vt:lpstr>
      <vt:lpstr>Слайд 61</vt:lpstr>
      <vt:lpstr>Слайд 62</vt:lpstr>
      <vt:lpstr>  Перспективы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</dc:title>
  <dc:creator>Оля</dc:creator>
  <cp:lastModifiedBy>pc2</cp:lastModifiedBy>
  <cp:revision>238</cp:revision>
  <dcterms:created xsi:type="dcterms:W3CDTF">2018-05-15T18:42:04Z</dcterms:created>
  <dcterms:modified xsi:type="dcterms:W3CDTF">2021-04-22T12:07:26Z</dcterms:modified>
</cp:coreProperties>
</file>