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  <p:sldId id="264" r:id="rId9"/>
    <p:sldId id="263" r:id="rId10"/>
    <p:sldId id="265" r:id="rId11"/>
  </p:sldIdLst>
  <p:sldSz cx="9144000" cy="6858000" type="screen4x3"/>
  <p:notesSz cx="6858000" cy="9144000"/>
  <p:custDataLst>
    <p:tags r:id="rId12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23" autoAdjust="0"/>
    <p:restoredTop sz="94652" autoAdjust="0"/>
  </p:normalViewPr>
  <p:slideViewPr>
    <p:cSldViewPr>
      <p:cViewPr>
        <p:scale>
          <a:sx n="90" d="100"/>
          <a:sy n="90" d="100"/>
        </p:scale>
        <p:origin x="-744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1E1FC-4E12-4206-898E-06F73A043125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BE8C57-DEFA-47B2-A453-EEC43F40ED27}">
      <dgm:prSet phldrT="[Текст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2-3 года  Формирование </a:t>
          </a:r>
          <a:r>
            <a:rPr lang="ru-RU" sz="2400" dirty="0" err="1" smtClean="0">
              <a:solidFill>
                <a:schemeClr val="tx1"/>
              </a:solidFill>
            </a:rPr>
            <a:t>гендерной</a:t>
          </a:r>
          <a:r>
            <a:rPr lang="ru-RU" sz="2400" dirty="0" smtClean="0">
              <a:solidFill>
                <a:schemeClr val="tx1"/>
              </a:solidFill>
            </a:rPr>
            <a:t> идентичности</a:t>
          </a:r>
          <a:endParaRPr lang="ru-RU" sz="2400" dirty="0">
            <a:solidFill>
              <a:schemeClr val="tx1"/>
            </a:solidFill>
          </a:endParaRPr>
        </a:p>
      </dgm:t>
    </dgm:pt>
    <dgm:pt modelId="{94A0EAFF-6D6C-49CA-9FDF-0329FE0871D3}" type="parTrans" cxnId="{1FCB7AA1-3F33-4329-8078-09D73293A2D7}">
      <dgm:prSet/>
      <dgm:spPr/>
      <dgm:t>
        <a:bodyPr/>
        <a:lstStyle/>
        <a:p>
          <a:endParaRPr lang="ru-RU"/>
        </a:p>
      </dgm:t>
    </dgm:pt>
    <dgm:pt modelId="{6B24A1E6-DD6C-463D-8B9F-9BD2F0931E11}" type="sibTrans" cxnId="{1FCB7AA1-3F33-4329-8078-09D73293A2D7}">
      <dgm:prSet/>
      <dgm:spPr/>
      <dgm:t>
        <a:bodyPr/>
        <a:lstStyle/>
        <a:p>
          <a:endParaRPr lang="ru-RU"/>
        </a:p>
      </dgm:t>
    </dgm:pt>
    <dgm:pt modelId="{88886926-DA53-4EB9-8A41-9082C9192E7F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4-7 лет  Формирование умения реализации в совместной деятельности  гендерных ролей</a:t>
          </a:r>
          <a:endParaRPr lang="ru-RU" sz="2400" dirty="0">
            <a:solidFill>
              <a:schemeClr val="tx1"/>
            </a:solidFill>
          </a:endParaRPr>
        </a:p>
      </dgm:t>
    </dgm:pt>
    <dgm:pt modelId="{B7FDE9B1-25E2-4487-B7A4-40B5E8B65B47}" type="parTrans" cxnId="{E7809468-640B-488C-A616-08C83A0B1D1E}">
      <dgm:prSet/>
      <dgm:spPr/>
      <dgm:t>
        <a:bodyPr/>
        <a:lstStyle/>
        <a:p>
          <a:endParaRPr lang="ru-RU"/>
        </a:p>
      </dgm:t>
    </dgm:pt>
    <dgm:pt modelId="{4CF783D0-DB47-4C4C-9A02-F9D30BC20104}" type="sibTrans" cxnId="{E7809468-640B-488C-A616-08C83A0B1D1E}">
      <dgm:prSet/>
      <dgm:spPr/>
      <dgm:t>
        <a:bodyPr/>
        <a:lstStyle/>
        <a:p>
          <a:endParaRPr lang="ru-RU"/>
        </a:p>
      </dgm:t>
    </dgm:pt>
    <dgm:pt modelId="{1F2CD894-A0EF-4BFF-B674-CC80474367F9}" type="pres">
      <dgm:prSet presAssocID="{A051E1FC-4E12-4206-898E-06F73A04312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59A69F-5C22-4480-94A3-B705A75FE090}" type="pres">
      <dgm:prSet presAssocID="{F7BE8C57-DEFA-47B2-A453-EEC43F40ED27}" presName="composite" presStyleCnt="0"/>
      <dgm:spPr/>
    </dgm:pt>
    <dgm:pt modelId="{BC446467-406A-4ACE-B579-56F91B81916E}" type="pres">
      <dgm:prSet presAssocID="{F7BE8C57-DEFA-47B2-A453-EEC43F40ED27}" presName="imgShp" presStyleLbl="fgImgPlace1" presStyleIdx="0" presStyleCnt="2" custLinFactNeighborX="-39729" custLinFactNeighborY="-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40577B9-FA38-4EFC-9417-1F900F42682F}" type="pres">
      <dgm:prSet presAssocID="{F7BE8C57-DEFA-47B2-A453-EEC43F40ED27}" presName="txShp" presStyleLbl="node1" presStyleIdx="0" presStyleCnt="2" custScaleY="64567" custLinFactNeighborX="-10411" custLinFactNeighborY="-2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866A3-319B-41D7-B65B-BFD27F1C1654}" type="pres">
      <dgm:prSet presAssocID="{6B24A1E6-DD6C-463D-8B9F-9BD2F0931E11}" presName="spacing" presStyleCnt="0"/>
      <dgm:spPr/>
    </dgm:pt>
    <dgm:pt modelId="{970F326D-DB31-4B9D-AB9B-277927C70A66}" type="pres">
      <dgm:prSet presAssocID="{88886926-DA53-4EB9-8A41-9082C9192E7F}" presName="composite" presStyleCnt="0"/>
      <dgm:spPr/>
    </dgm:pt>
    <dgm:pt modelId="{95887B7D-7CA9-4165-9B5E-43EA7AF51639}" type="pres">
      <dgm:prSet presAssocID="{88886926-DA53-4EB9-8A41-9082C9192E7F}" presName="imgShp" presStyleLbl="fgImgPlace1" presStyleIdx="1" presStyleCnt="2" custLinFactNeighborX="38863" custLinFactNeighborY="-5505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42620BD-5BEA-439A-BC10-8BD8BF765F46}" type="pres">
      <dgm:prSet presAssocID="{88886926-DA53-4EB9-8A41-9082C9192E7F}" presName="txShp" presStyleLbl="node1" presStyleIdx="1" presStyleCnt="2" custScaleY="66839" custLinFactNeighborX="15696" custLinFactNeighborY="-52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809468-640B-488C-A616-08C83A0B1D1E}" srcId="{A051E1FC-4E12-4206-898E-06F73A043125}" destId="{88886926-DA53-4EB9-8A41-9082C9192E7F}" srcOrd="1" destOrd="0" parTransId="{B7FDE9B1-25E2-4487-B7A4-40B5E8B65B47}" sibTransId="{4CF783D0-DB47-4C4C-9A02-F9D30BC20104}"/>
    <dgm:cxn modelId="{F86FFBE3-15F1-49FD-9952-40803440C909}" type="presOf" srcId="{88886926-DA53-4EB9-8A41-9082C9192E7F}" destId="{C42620BD-5BEA-439A-BC10-8BD8BF765F46}" srcOrd="0" destOrd="0" presId="urn:microsoft.com/office/officeart/2005/8/layout/vList3#1"/>
    <dgm:cxn modelId="{DBBF6A2A-07D0-451C-8797-C65C3452A37C}" type="presOf" srcId="{F7BE8C57-DEFA-47B2-A453-EEC43F40ED27}" destId="{440577B9-FA38-4EFC-9417-1F900F42682F}" srcOrd="0" destOrd="0" presId="urn:microsoft.com/office/officeart/2005/8/layout/vList3#1"/>
    <dgm:cxn modelId="{B564BA57-93A4-44B8-8884-8D7D00F77340}" type="presOf" srcId="{A051E1FC-4E12-4206-898E-06F73A043125}" destId="{1F2CD894-A0EF-4BFF-B674-CC80474367F9}" srcOrd="0" destOrd="0" presId="urn:microsoft.com/office/officeart/2005/8/layout/vList3#1"/>
    <dgm:cxn modelId="{1FCB7AA1-3F33-4329-8078-09D73293A2D7}" srcId="{A051E1FC-4E12-4206-898E-06F73A043125}" destId="{F7BE8C57-DEFA-47B2-A453-EEC43F40ED27}" srcOrd="0" destOrd="0" parTransId="{94A0EAFF-6D6C-49CA-9FDF-0329FE0871D3}" sibTransId="{6B24A1E6-DD6C-463D-8B9F-9BD2F0931E11}"/>
    <dgm:cxn modelId="{03145CC4-301B-45D2-B804-4DE37B96A841}" type="presParOf" srcId="{1F2CD894-A0EF-4BFF-B674-CC80474367F9}" destId="{B859A69F-5C22-4480-94A3-B705A75FE090}" srcOrd="0" destOrd="0" presId="urn:microsoft.com/office/officeart/2005/8/layout/vList3#1"/>
    <dgm:cxn modelId="{81515DB0-FC61-4285-90E4-56C121A97FBD}" type="presParOf" srcId="{B859A69F-5C22-4480-94A3-B705A75FE090}" destId="{BC446467-406A-4ACE-B579-56F91B81916E}" srcOrd="0" destOrd="0" presId="urn:microsoft.com/office/officeart/2005/8/layout/vList3#1"/>
    <dgm:cxn modelId="{4E5BCA23-75A8-4C48-861C-8B55004C2502}" type="presParOf" srcId="{B859A69F-5C22-4480-94A3-B705A75FE090}" destId="{440577B9-FA38-4EFC-9417-1F900F42682F}" srcOrd="1" destOrd="0" presId="urn:microsoft.com/office/officeart/2005/8/layout/vList3#1"/>
    <dgm:cxn modelId="{1166DC5B-080B-4A3E-8D5D-0FB3661D7938}" type="presParOf" srcId="{1F2CD894-A0EF-4BFF-B674-CC80474367F9}" destId="{840866A3-319B-41D7-B65B-BFD27F1C1654}" srcOrd="1" destOrd="0" presId="urn:microsoft.com/office/officeart/2005/8/layout/vList3#1"/>
    <dgm:cxn modelId="{281FE0FF-54AA-4E3B-8E8A-F0C3F44B7E23}" type="presParOf" srcId="{1F2CD894-A0EF-4BFF-B674-CC80474367F9}" destId="{970F326D-DB31-4B9D-AB9B-277927C70A66}" srcOrd="2" destOrd="0" presId="urn:microsoft.com/office/officeart/2005/8/layout/vList3#1"/>
    <dgm:cxn modelId="{1A0CC053-817F-4F6A-8B38-CED3B5A75E86}" type="presParOf" srcId="{970F326D-DB31-4B9D-AB9B-277927C70A66}" destId="{95887B7D-7CA9-4165-9B5E-43EA7AF51639}" srcOrd="0" destOrd="0" presId="urn:microsoft.com/office/officeart/2005/8/layout/vList3#1"/>
    <dgm:cxn modelId="{59348EC9-D046-4D4A-9A39-57E37C0017B1}" type="presParOf" srcId="{970F326D-DB31-4B9D-AB9B-277927C70A66}" destId="{C42620BD-5BEA-439A-BC10-8BD8BF765F4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51E1FC-4E12-4206-898E-06F73A043125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BE8C57-DEFA-47B2-A453-EEC43F40ED27}">
      <dgm:prSet phldrT="[Текст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Девочки - слуховое восприятие</a:t>
          </a:r>
          <a:endParaRPr lang="ru-RU" sz="2400" dirty="0">
            <a:solidFill>
              <a:schemeClr val="tx1"/>
            </a:solidFill>
          </a:endParaRPr>
        </a:p>
      </dgm:t>
    </dgm:pt>
    <dgm:pt modelId="{94A0EAFF-6D6C-49CA-9FDF-0329FE0871D3}" type="parTrans" cxnId="{1FCB7AA1-3F33-4329-8078-09D73293A2D7}">
      <dgm:prSet/>
      <dgm:spPr/>
      <dgm:t>
        <a:bodyPr/>
        <a:lstStyle/>
        <a:p>
          <a:endParaRPr lang="ru-RU"/>
        </a:p>
      </dgm:t>
    </dgm:pt>
    <dgm:pt modelId="{6B24A1E6-DD6C-463D-8B9F-9BD2F0931E11}" type="sibTrans" cxnId="{1FCB7AA1-3F33-4329-8078-09D73293A2D7}">
      <dgm:prSet/>
      <dgm:spPr/>
      <dgm:t>
        <a:bodyPr/>
        <a:lstStyle/>
        <a:p>
          <a:endParaRPr lang="ru-RU"/>
        </a:p>
      </dgm:t>
    </dgm:pt>
    <dgm:pt modelId="{88886926-DA53-4EB9-8A41-9082C9192E7F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Мальчики - зрительное восприятие</a:t>
          </a:r>
          <a:endParaRPr lang="ru-RU" sz="2400" dirty="0">
            <a:solidFill>
              <a:schemeClr val="tx1"/>
            </a:solidFill>
          </a:endParaRPr>
        </a:p>
      </dgm:t>
    </dgm:pt>
    <dgm:pt modelId="{B7FDE9B1-25E2-4487-B7A4-40B5E8B65B47}" type="parTrans" cxnId="{E7809468-640B-488C-A616-08C83A0B1D1E}">
      <dgm:prSet/>
      <dgm:spPr/>
      <dgm:t>
        <a:bodyPr/>
        <a:lstStyle/>
        <a:p>
          <a:endParaRPr lang="ru-RU"/>
        </a:p>
      </dgm:t>
    </dgm:pt>
    <dgm:pt modelId="{4CF783D0-DB47-4C4C-9A02-F9D30BC20104}" type="sibTrans" cxnId="{E7809468-640B-488C-A616-08C83A0B1D1E}">
      <dgm:prSet/>
      <dgm:spPr/>
      <dgm:t>
        <a:bodyPr/>
        <a:lstStyle/>
        <a:p>
          <a:endParaRPr lang="ru-RU"/>
        </a:p>
      </dgm:t>
    </dgm:pt>
    <dgm:pt modelId="{1F2CD894-A0EF-4BFF-B674-CC80474367F9}" type="pres">
      <dgm:prSet presAssocID="{A051E1FC-4E12-4206-898E-06F73A04312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59A69F-5C22-4480-94A3-B705A75FE090}" type="pres">
      <dgm:prSet presAssocID="{F7BE8C57-DEFA-47B2-A453-EEC43F40ED27}" presName="composite" presStyleCnt="0"/>
      <dgm:spPr/>
    </dgm:pt>
    <dgm:pt modelId="{BC446467-406A-4ACE-B579-56F91B81916E}" type="pres">
      <dgm:prSet presAssocID="{F7BE8C57-DEFA-47B2-A453-EEC43F40ED27}" presName="imgShp" presStyleLbl="fgImgPlace1" presStyleIdx="0" presStyleCnt="2" custLinFactNeighborX="-38995" custLinFactNeighborY="-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40577B9-FA38-4EFC-9417-1F900F42682F}" type="pres">
      <dgm:prSet presAssocID="{F7BE8C57-DEFA-47B2-A453-EEC43F40ED27}" presName="txShp" presStyleLbl="node1" presStyleIdx="0" presStyleCnt="2" custScaleX="111467" custScaleY="64567" custLinFactNeighborX="-10411" custLinFactNeighborY="-2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866A3-319B-41D7-B65B-BFD27F1C1654}" type="pres">
      <dgm:prSet presAssocID="{6B24A1E6-DD6C-463D-8B9F-9BD2F0931E11}" presName="spacing" presStyleCnt="0"/>
      <dgm:spPr/>
    </dgm:pt>
    <dgm:pt modelId="{970F326D-DB31-4B9D-AB9B-277927C70A66}" type="pres">
      <dgm:prSet presAssocID="{88886926-DA53-4EB9-8A41-9082C9192E7F}" presName="composite" presStyleCnt="0"/>
      <dgm:spPr/>
    </dgm:pt>
    <dgm:pt modelId="{95887B7D-7CA9-4165-9B5E-43EA7AF51639}" type="pres">
      <dgm:prSet presAssocID="{88886926-DA53-4EB9-8A41-9082C9192E7F}" presName="imgShp" presStyleLbl="fgImgPlace1" presStyleIdx="1" presStyleCnt="2" custLinFactNeighborX="38863" custLinFactNeighborY="-5505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42620BD-5BEA-439A-BC10-8BD8BF765F46}" type="pres">
      <dgm:prSet presAssocID="{88886926-DA53-4EB9-8A41-9082C9192E7F}" presName="txShp" presStyleLbl="node1" presStyleIdx="1" presStyleCnt="2" custScaleY="66839" custLinFactNeighborX="15696" custLinFactNeighborY="-52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5D4DA4-9D6B-43FF-B115-DF52AF2FE8CF}" type="presOf" srcId="{A051E1FC-4E12-4206-898E-06F73A043125}" destId="{1F2CD894-A0EF-4BFF-B674-CC80474367F9}" srcOrd="0" destOrd="0" presId="urn:microsoft.com/office/officeart/2005/8/layout/vList3#2"/>
    <dgm:cxn modelId="{E7809468-640B-488C-A616-08C83A0B1D1E}" srcId="{A051E1FC-4E12-4206-898E-06F73A043125}" destId="{88886926-DA53-4EB9-8A41-9082C9192E7F}" srcOrd="1" destOrd="0" parTransId="{B7FDE9B1-25E2-4487-B7A4-40B5E8B65B47}" sibTransId="{4CF783D0-DB47-4C4C-9A02-F9D30BC20104}"/>
    <dgm:cxn modelId="{7EE60FEB-3A91-4FBB-85AD-82E148E2230B}" type="presOf" srcId="{88886926-DA53-4EB9-8A41-9082C9192E7F}" destId="{C42620BD-5BEA-439A-BC10-8BD8BF765F46}" srcOrd="0" destOrd="0" presId="urn:microsoft.com/office/officeart/2005/8/layout/vList3#2"/>
    <dgm:cxn modelId="{1FCB7AA1-3F33-4329-8078-09D73293A2D7}" srcId="{A051E1FC-4E12-4206-898E-06F73A043125}" destId="{F7BE8C57-DEFA-47B2-A453-EEC43F40ED27}" srcOrd="0" destOrd="0" parTransId="{94A0EAFF-6D6C-49CA-9FDF-0329FE0871D3}" sibTransId="{6B24A1E6-DD6C-463D-8B9F-9BD2F0931E11}"/>
    <dgm:cxn modelId="{CB396A4C-D773-4DF3-BF71-D224F039553B}" type="presOf" srcId="{F7BE8C57-DEFA-47B2-A453-EEC43F40ED27}" destId="{440577B9-FA38-4EFC-9417-1F900F42682F}" srcOrd="0" destOrd="0" presId="urn:microsoft.com/office/officeart/2005/8/layout/vList3#2"/>
    <dgm:cxn modelId="{AEEB8C9F-408D-44C7-B46E-94D165667BB6}" type="presParOf" srcId="{1F2CD894-A0EF-4BFF-B674-CC80474367F9}" destId="{B859A69F-5C22-4480-94A3-B705A75FE090}" srcOrd="0" destOrd="0" presId="urn:microsoft.com/office/officeart/2005/8/layout/vList3#2"/>
    <dgm:cxn modelId="{1098A239-A93C-441F-BB4B-9BC72C3E135D}" type="presParOf" srcId="{B859A69F-5C22-4480-94A3-B705A75FE090}" destId="{BC446467-406A-4ACE-B579-56F91B81916E}" srcOrd="0" destOrd="0" presId="urn:microsoft.com/office/officeart/2005/8/layout/vList3#2"/>
    <dgm:cxn modelId="{323C2BCE-A192-468B-8BD0-AA8EE3EEF21C}" type="presParOf" srcId="{B859A69F-5C22-4480-94A3-B705A75FE090}" destId="{440577B9-FA38-4EFC-9417-1F900F42682F}" srcOrd="1" destOrd="0" presId="urn:microsoft.com/office/officeart/2005/8/layout/vList3#2"/>
    <dgm:cxn modelId="{BB7D50EF-0F01-419D-8215-50198DD989FC}" type="presParOf" srcId="{1F2CD894-A0EF-4BFF-B674-CC80474367F9}" destId="{840866A3-319B-41D7-B65B-BFD27F1C1654}" srcOrd="1" destOrd="0" presId="urn:microsoft.com/office/officeart/2005/8/layout/vList3#2"/>
    <dgm:cxn modelId="{03C8D9B9-EFDE-4153-B630-822C9AE2D291}" type="presParOf" srcId="{1F2CD894-A0EF-4BFF-B674-CC80474367F9}" destId="{970F326D-DB31-4B9D-AB9B-277927C70A66}" srcOrd="2" destOrd="0" presId="urn:microsoft.com/office/officeart/2005/8/layout/vList3#2"/>
    <dgm:cxn modelId="{37C3D7DC-D0C2-43CC-8DDF-E57EF3353B77}" type="presParOf" srcId="{970F326D-DB31-4B9D-AB9B-277927C70A66}" destId="{95887B7D-7CA9-4165-9B5E-43EA7AF51639}" srcOrd="0" destOrd="0" presId="urn:microsoft.com/office/officeart/2005/8/layout/vList3#2"/>
    <dgm:cxn modelId="{004F8D8E-95A4-4BF9-9EDD-9164A5D67B97}" type="presParOf" srcId="{970F326D-DB31-4B9D-AB9B-277927C70A66}" destId="{C42620BD-5BEA-439A-BC10-8BD8BF765F46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577B9-FA38-4EFC-9417-1F900F42682F}">
      <dsp:nvSpPr>
        <dsp:cNvPr id="0" name=""/>
        <dsp:cNvSpPr/>
      </dsp:nvSpPr>
      <dsp:spPr>
        <a:xfrm rot="10800000">
          <a:off x="1285907" y="285746"/>
          <a:ext cx="5472684" cy="1232481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7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2-3 года  Формирование </a:t>
          </a:r>
          <a:r>
            <a:rPr lang="ru-RU" sz="2400" kern="1200" dirty="0" err="1" smtClean="0">
              <a:solidFill>
                <a:schemeClr val="tx1"/>
              </a:solidFill>
            </a:rPr>
            <a:t>гендерной</a:t>
          </a:r>
          <a:r>
            <a:rPr lang="ru-RU" sz="2400" kern="1200" dirty="0" smtClean="0">
              <a:solidFill>
                <a:schemeClr val="tx1"/>
              </a:solidFill>
            </a:rPr>
            <a:t> идентичности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1594027" y="285746"/>
        <a:ext cx="5164564" cy="1232481"/>
      </dsp:txXfrm>
    </dsp:sp>
    <dsp:sp modelId="{BC446467-406A-4ACE-B579-56F91B81916E}">
      <dsp:nvSpPr>
        <dsp:cNvPr id="0" name=""/>
        <dsp:cNvSpPr/>
      </dsp:nvSpPr>
      <dsp:spPr>
        <a:xfrm>
          <a:off x="142884" y="2"/>
          <a:ext cx="1908841" cy="19088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620BD-5BEA-439A-BC10-8BD8BF765F46}">
      <dsp:nvSpPr>
        <dsp:cNvPr id="0" name=""/>
        <dsp:cNvSpPr/>
      </dsp:nvSpPr>
      <dsp:spPr>
        <a:xfrm rot="10800000">
          <a:off x="2714660" y="1785956"/>
          <a:ext cx="5472684" cy="1275850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7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4-7 лет  Формирование умения реализации в совместной деятельности  гендерных ролей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3033622" y="1785956"/>
        <a:ext cx="5153722" cy="1275850"/>
      </dsp:txXfrm>
    </dsp:sp>
    <dsp:sp modelId="{95887B7D-7CA9-4165-9B5E-43EA7AF51639}">
      <dsp:nvSpPr>
        <dsp:cNvPr id="0" name=""/>
        <dsp:cNvSpPr/>
      </dsp:nvSpPr>
      <dsp:spPr>
        <a:xfrm>
          <a:off x="1643080" y="1428764"/>
          <a:ext cx="1908841" cy="190884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577B9-FA38-4EFC-9417-1F900F42682F}">
      <dsp:nvSpPr>
        <dsp:cNvPr id="0" name=""/>
        <dsp:cNvSpPr/>
      </dsp:nvSpPr>
      <dsp:spPr>
        <a:xfrm rot="10800000">
          <a:off x="815242" y="285746"/>
          <a:ext cx="6100236" cy="1232481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7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Девочки - слуховое восприятие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1123362" y="285746"/>
        <a:ext cx="5792116" cy="1232481"/>
      </dsp:txXfrm>
    </dsp:sp>
    <dsp:sp modelId="{BC446467-406A-4ACE-B579-56F91B81916E}">
      <dsp:nvSpPr>
        <dsp:cNvPr id="0" name=""/>
        <dsp:cNvSpPr/>
      </dsp:nvSpPr>
      <dsp:spPr>
        <a:xfrm>
          <a:off x="6" y="2"/>
          <a:ext cx="1908841" cy="19088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620BD-5BEA-439A-BC10-8BD8BF765F46}">
      <dsp:nvSpPr>
        <dsp:cNvPr id="0" name=""/>
        <dsp:cNvSpPr/>
      </dsp:nvSpPr>
      <dsp:spPr>
        <a:xfrm rot="10800000">
          <a:off x="2714660" y="1785956"/>
          <a:ext cx="5472684" cy="1275850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7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Мальчики - зрительное восприятие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3033622" y="1785956"/>
        <a:ext cx="5153722" cy="1275850"/>
      </dsp:txXfrm>
    </dsp:sp>
    <dsp:sp modelId="{95887B7D-7CA9-4165-9B5E-43EA7AF51639}">
      <dsp:nvSpPr>
        <dsp:cNvPr id="0" name=""/>
        <dsp:cNvSpPr/>
      </dsp:nvSpPr>
      <dsp:spPr>
        <a:xfrm>
          <a:off x="1643080" y="1428764"/>
          <a:ext cx="1908841" cy="190884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50" y="5214950"/>
            <a:ext cx="7239030" cy="1214445"/>
          </a:xfrm>
        </p:spPr>
        <p:txBody>
          <a:bodyPr/>
          <a:lstStyle/>
          <a:p>
            <a:pPr algn="r"/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s-ES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642918"/>
            <a:ext cx="7572428" cy="193899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Гендерное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воспитание 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 в семье»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та\ДОКУМЕНТЫ ДЛЯ САЙТА\картинки\89b0fbdd46c341be601ae01822405d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143512"/>
            <a:ext cx="1295404" cy="13371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5229493"/>
            <a:ext cx="442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МДОУ Детский сад№2.</a:t>
            </a:r>
          </a:p>
          <a:p>
            <a:r>
              <a:rPr lang="ru-RU" sz="1600" dirty="0" smtClean="0"/>
              <a:t>Воспитатель </a:t>
            </a:r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sz="1600" dirty="0" smtClean="0"/>
              <a:t>Иванова Светлана Александровна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8596" y="285728"/>
            <a:ext cx="8229600" cy="42862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Домашнее задание «Ладошки»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8" name="Picture 4" descr="I:\i_am_four_by_mepp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870627"/>
            <a:ext cx="2881305" cy="2701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I:\elka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116" y="2428869"/>
            <a:ext cx="3334447" cy="2438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I:\dino_iz_ladosh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357430"/>
            <a:ext cx="3452820" cy="2589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  </a:t>
            </a:r>
            <a:r>
              <a:rPr lang="ru-RU" sz="2400" i="1" dirty="0" smtClean="0">
                <a:solidFill>
                  <a:schemeClr val="tx1"/>
                </a:solidFill>
              </a:rPr>
              <a:t>Актуализация и уточнение знаний родителей о </a:t>
            </a:r>
            <a:r>
              <a:rPr lang="ru-RU" sz="2400" i="1" dirty="0" err="1" smtClean="0">
                <a:solidFill>
                  <a:schemeClr val="tx1"/>
                </a:solidFill>
              </a:rPr>
              <a:t>гендерном</a:t>
            </a:r>
            <a:r>
              <a:rPr lang="ru-RU" sz="2400" i="1" dirty="0" smtClean="0">
                <a:solidFill>
                  <a:schemeClr val="tx1"/>
                </a:solidFill>
              </a:rPr>
              <a:t> воспитание, использование </a:t>
            </a:r>
            <a:r>
              <a:rPr lang="ru-RU" sz="2400" i="1" dirty="0" err="1" smtClean="0">
                <a:solidFill>
                  <a:schemeClr val="tx1"/>
                </a:solidFill>
              </a:rPr>
              <a:t>гендерного</a:t>
            </a:r>
            <a:r>
              <a:rPr lang="ru-RU" sz="2400" i="1" dirty="0" smtClean="0">
                <a:solidFill>
                  <a:schemeClr val="tx1"/>
                </a:solidFill>
              </a:rPr>
              <a:t> подхода при воспитании ребенка в семье.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ГЕНДЕР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социальный пол человека, формируемый в процессе воспитания личности и  включающий в себя психологические, социальные и культурные  отличия  между  мужчинами (мальчиками) и женщинами (девочками)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в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гендерном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воспитании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8596" y="285728"/>
            <a:ext cx="82296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Возрастные особенности в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гендерном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воспитании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в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гендерном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воспитании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8596" y="285728"/>
            <a:ext cx="82296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Восприятие в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гендерном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воспитании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Отношение родителей к ребенку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Характер родительских установок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Привязанность матери к ребенку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Привязанность ребенка к матери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Роль отца в воспитании ребенка</a:t>
            </a:r>
          </a:p>
          <a:p>
            <a:endParaRPr lang="ru-RU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Социокультурные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нормы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L3773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44877">
            <a:off x="418421" y="792751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L3773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8857">
            <a:off x="5913171" y="1000196"/>
            <a:ext cx="2690798" cy="2018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L3773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571744"/>
            <a:ext cx="3143240" cy="23574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L376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2500306"/>
            <a:ext cx="3200910" cy="2400682"/>
          </a:xfrm>
          <a:prstGeom prst="snip2DiagRect">
            <a:avLst>
              <a:gd name="adj1" fmla="val 4177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фото\01.12\SP_A0505.jpg"/>
          <p:cNvPicPr>
            <a:picLocks noChangeAspect="1" noChangeArrowheads="1"/>
          </p:cNvPicPr>
          <p:nvPr/>
        </p:nvPicPr>
        <p:blipFill>
          <a:blip r:embed="rId3" cstate="print"/>
          <a:srcRect l="7506" r="6244"/>
          <a:stretch>
            <a:fillRect/>
          </a:stretch>
        </p:blipFill>
        <p:spPr bwMode="auto">
          <a:xfrm>
            <a:off x="3786182" y="500042"/>
            <a:ext cx="2071702" cy="1801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фото\01.12\SP_A0491.jpg"/>
          <p:cNvPicPr>
            <a:picLocks noChangeAspect="1" noChangeArrowheads="1"/>
          </p:cNvPicPr>
          <p:nvPr/>
        </p:nvPicPr>
        <p:blipFill>
          <a:blip r:embed="rId4" cstate="print"/>
          <a:srcRect l="13393" r="22318"/>
          <a:stretch>
            <a:fillRect/>
          </a:stretch>
        </p:blipFill>
        <p:spPr bwMode="auto">
          <a:xfrm>
            <a:off x="428596" y="1714488"/>
            <a:ext cx="2044226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9375" r="12496"/>
          <a:stretch>
            <a:fillRect/>
          </a:stretch>
        </p:blipFill>
        <p:spPr bwMode="auto">
          <a:xfrm>
            <a:off x="6643702" y="2071678"/>
            <a:ext cx="2000264" cy="19201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000496" y="357166"/>
            <a:ext cx="2884344" cy="7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Georgia" pitchFamily="18" charset="0"/>
                <a:cs typeface="Times New Roman" pitchFamily="18" charset="0"/>
              </a:rPr>
              <a:t>Стремление помочь</a:t>
            </a:r>
            <a:endParaRPr lang="ru-RU" sz="2500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ru-RU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43306" y="1428736"/>
            <a:ext cx="1530063" cy="4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Georgia" pitchFamily="18" charset="0"/>
                <a:cs typeface="Times New Roman" pitchFamily="18" charset="0"/>
              </a:rPr>
              <a:t>Нежность</a:t>
            </a:r>
            <a:endParaRPr lang="ru-RU" sz="2500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64800" y="2975352"/>
            <a:ext cx="1715178" cy="7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Georgia" pitchFamily="18" charset="0"/>
                <a:cs typeface="Times New Roman" pitchFamily="18" charset="0"/>
              </a:rPr>
              <a:t>Ласковость</a:t>
            </a:r>
            <a:endParaRPr lang="ru-RU" sz="2500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  <a:p>
            <a:endParaRPr lang="ru-RU" dirty="0">
              <a:ea typeface="Georgia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42400" y="2132865"/>
            <a:ext cx="2481541" cy="7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Georgia" pitchFamily="18" charset="0"/>
                <a:cs typeface="Times New Roman" pitchFamily="18" charset="0"/>
              </a:rPr>
              <a:t>Мужественность</a:t>
            </a:r>
            <a:endParaRPr lang="ru-RU" sz="2500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  <a:p>
            <a:endParaRPr lang="ru-RU" dirty="0">
              <a:ea typeface="Georg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857356" y="4357694"/>
            <a:ext cx="2200494" cy="4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</a:pP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Georgia" pitchFamily="18" charset="0"/>
                <a:cs typeface="Times New Roman" pitchFamily="18" charset="0"/>
              </a:rPr>
              <a:t>Застенчивость</a:t>
            </a:r>
            <a:endParaRPr lang="ru-RU" sz="2500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904800" y="4336296"/>
            <a:ext cx="1503360" cy="4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</a:pP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Georgia" pitchFamily="18" charset="0"/>
                <a:cs typeface="Times New Roman" pitchFamily="18" charset="0"/>
              </a:rPr>
              <a:t>Смелость</a:t>
            </a:r>
            <a:endParaRPr lang="ru-RU" sz="2500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43200" y="3234580"/>
            <a:ext cx="2112480" cy="4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</a:pP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Georgia" pitchFamily="18" charset="0"/>
                <a:cs typeface="Times New Roman" pitchFamily="18" charset="0"/>
              </a:rPr>
              <a:t>Находчивость</a:t>
            </a:r>
            <a:endParaRPr lang="ru-RU" sz="2500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932801" y="2975353"/>
            <a:ext cx="2135520" cy="4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</a:pP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Georgia" pitchFamily="18" charset="0"/>
                <a:cs typeface="Times New Roman" pitchFamily="18" charset="0"/>
              </a:rPr>
              <a:t>Отзывчивость</a:t>
            </a:r>
            <a:endParaRPr lang="ru-RU" sz="2500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28596" y="4071942"/>
            <a:ext cx="1088640" cy="4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</a:pP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Georgia" pitchFamily="18" charset="0"/>
                <a:cs typeface="Times New Roman" pitchFamily="18" charset="0"/>
              </a:rPr>
              <a:t>Забота</a:t>
            </a:r>
            <a:endParaRPr lang="ru-RU" sz="2500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143108" y="857232"/>
            <a:ext cx="2291040" cy="4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</a:pP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Georgia" pitchFamily="18" charset="0"/>
                <a:cs typeface="Times New Roman" pitchFamily="18" charset="0"/>
              </a:rPr>
              <a:t>Решительность</a:t>
            </a:r>
            <a:endParaRPr lang="ru-RU" sz="2500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183200" y="3882648"/>
            <a:ext cx="2544480" cy="4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</a:pP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Georgia" pitchFamily="18" charset="0"/>
                <a:cs typeface="Times New Roman" pitchFamily="18" charset="0"/>
              </a:rPr>
              <a:t>Стеснительность</a:t>
            </a:r>
            <a:endParaRPr lang="ru-RU" sz="2500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628000" y="2392092"/>
            <a:ext cx="1284480" cy="4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</a:pP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Georgia" pitchFamily="18" charset="0"/>
                <a:cs typeface="Times New Roman" pitchFamily="18" charset="0"/>
              </a:rPr>
              <a:t>Красота</a:t>
            </a:r>
            <a:endParaRPr lang="ru-RU" sz="2500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</p:txBody>
      </p:sp>
      <p:pic>
        <p:nvPicPr>
          <p:cNvPr id="7182" name="Рисунок 14" descr="5145480.267903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1854720" cy="219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Рисунок 15" descr="malch12_1_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57166"/>
            <a:ext cx="1944000" cy="205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49"/>
                  </p:tgtEl>
                </p:cond>
              </p:nextCondLst>
            </p:seq>
          </p:childTnLst>
        </p:cTn>
      </p:par>
    </p:tnLst>
    <p:bldLst>
      <p:bldP spid="27649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411807"/>
          </a:xfrm>
        </p:spPr>
        <p:txBody>
          <a:bodyPr/>
          <a:lstStyle/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Необходимо у мальчиков развивать мелкую моторику, для этого используйте соответствующие игры, конструктор с мелкими деталями; у девочек – крупную, для чего подойдут игры с мячом, подвижные игры.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Мальчикам необходимо разъяснять задачу, проблемную ситуацию, давать указания не менее, чем в течение минуты, прежде чем они приступят к работе.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Используйте различные головоломки для девочек.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Дайте мальчикам возможность выражать свои чувства и только потом обсуждайте их с ними.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Хвалите мальчиков за подвижность, энергичность, активность. Старайтесь переключать эти особенности на трудовую деятельность, помощь другим детям, усложняйте проблемные ситуации и поисковые задачи.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Хвалите и  девочек  и  мальчиков чаще, особенно за хорошо выполненные действия. Держите под рукой фотоаппарат и фотографируйте ребенка, успешно реализующего задачи. Этот прием поможет детям  обоих полов гордиться своими достижениями, повысить мотивацию успешного решения задач.</a:t>
            </a:r>
          </a:p>
          <a:p>
            <a:endParaRPr lang="ru-R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8596" y="285728"/>
            <a:ext cx="8229600" cy="42862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Советы родителям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503b8985c2188afbbbe7fcbdfa8b223a4512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5673</TotalTime>
  <Words>253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Diseño predeterminado</vt:lpstr>
      <vt:lpstr>. </vt:lpstr>
      <vt:lpstr>    ЦЕЛЬ:  Актуализация и уточнение знаний родителей о гендерном воспитание, использование гендерного подхода при воспитании ребенка в семье.  </vt:lpstr>
      <vt:lpstr>  Возрастные особенности в гендерном воспитании </vt:lpstr>
      <vt:lpstr>  Возрастные особенности в гендерном воспитании </vt:lpstr>
      <vt:lpstr>Социокультурные нормы </vt:lpstr>
      <vt:lpstr>Слайд 6</vt:lpstr>
      <vt:lpstr>Слайд 7</vt:lpstr>
      <vt:lpstr>Слайд 8</vt:lpstr>
      <vt:lpstr>Слайд 9</vt:lpstr>
      <vt:lpstr>Слайд 10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Света</cp:lastModifiedBy>
  <cp:revision>795</cp:revision>
  <dcterms:created xsi:type="dcterms:W3CDTF">2010-05-23T14:28:12Z</dcterms:created>
  <dcterms:modified xsi:type="dcterms:W3CDTF">2019-10-12T18:29:26Z</dcterms:modified>
</cp:coreProperties>
</file>