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2" r:id="rId15"/>
    <p:sldId id="283" r:id="rId16"/>
    <p:sldId id="284" r:id="rId17"/>
    <p:sldId id="268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E92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4F5-C608-4EC1-B4B4-855EF392006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8734F5-C608-4EC1-B4B4-855EF3920065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325053-18FB-4587-8C78-171239C538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27363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140E92"/>
                </a:solidFill>
              </a:rPr>
              <a:t>МДОУ «Детский сад № 2»</a:t>
            </a:r>
            <a:br>
              <a:rPr lang="ru-RU" sz="3600" b="1" dirty="0" smtClean="0">
                <a:solidFill>
                  <a:srgbClr val="140E92"/>
                </a:solidFill>
              </a:rPr>
            </a:br>
            <a:r>
              <a:rPr lang="ru-RU" sz="3600" b="1" dirty="0" smtClean="0">
                <a:solidFill>
                  <a:srgbClr val="140E92"/>
                </a:solidFill>
              </a:rPr>
              <a:t>Образовательная программа </a:t>
            </a:r>
            <a:br>
              <a:rPr lang="ru-RU" sz="3600" b="1" dirty="0" smtClean="0">
                <a:solidFill>
                  <a:srgbClr val="140E92"/>
                </a:solidFill>
              </a:rPr>
            </a:br>
            <a:r>
              <a:rPr lang="ru-RU" sz="3600" b="1" dirty="0" smtClean="0">
                <a:solidFill>
                  <a:srgbClr val="140E92"/>
                </a:solidFill>
              </a:rPr>
              <a:t/>
            </a:r>
            <a:br>
              <a:rPr lang="ru-RU" sz="3600" b="1" dirty="0" smtClean="0">
                <a:solidFill>
                  <a:srgbClr val="140E92"/>
                </a:solidFill>
              </a:rPr>
            </a:br>
            <a:r>
              <a:rPr lang="ru-RU" sz="3600" b="1" dirty="0" smtClean="0">
                <a:solidFill>
                  <a:srgbClr val="140E92"/>
                </a:solidFill>
              </a:rPr>
              <a:t>(краткая презентация)</a:t>
            </a:r>
            <a:endParaRPr lang="ru-RU" sz="3600" b="1" dirty="0">
              <a:solidFill>
                <a:srgbClr val="140E92"/>
              </a:solidFill>
            </a:endParaRPr>
          </a:p>
        </p:txBody>
      </p:sp>
      <p:pic>
        <p:nvPicPr>
          <p:cNvPr id="6" name="Рисунок 5" descr="http://class.a-medianews.ru/images/IMG_429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568863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0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522990"/>
            <a:ext cx="7772400" cy="384576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40E92"/>
                </a:solidFill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 (п.41.1. ФОП  ДО</a:t>
            </a:r>
            <a:r>
              <a:rPr lang="ru-RU" sz="3200" b="1" dirty="0" smtClean="0">
                <a:solidFill>
                  <a:srgbClr val="140E92"/>
                </a:solidFill>
              </a:rPr>
              <a:t>)</a:t>
            </a:r>
            <a:r>
              <a:rPr lang="ru-RU" sz="3200" b="1" dirty="0">
                <a:solidFill>
                  <a:srgbClr val="140E92"/>
                </a:solidFill>
              </a:rPr>
              <a:t/>
            </a:r>
            <a:br>
              <a:rPr lang="ru-RU" sz="3200" b="1" dirty="0">
                <a:solidFill>
                  <a:srgbClr val="140E92"/>
                </a:solidFill>
              </a:rPr>
            </a:br>
            <a:endParaRPr lang="ru-RU" sz="3200" b="1" dirty="0">
              <a:solidFill>
                <a:srgbClr val="140E9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548680"/>
            <a:ext cx="6417734" cy="93980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140E92"/>
                </a:solidFill>
                <a:latin typeface="+mj-lt"/>
              </a:rPr>
              <a:t>ЦЕЛЬ</a:t>
            </a:r>
            <a:endParaRPr lang="ru-RU" sz="4400" b="1" dirty="0">
              <a:solidFill>
                <a:srgbClr val="140E92"/>
              </a:solidFill>
              <a:latin typeface="+mj-lt"/>
            </a:endParaRPr>
          </a:p>
        </p:txBody>
      </p:sp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740352" y="596252"/>
            <a:ext cx="1002729" cy="1032547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5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2990"/>
            <a:ext cx="8138904" cy="60824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140E92"/>
                </a:solidFill>
              </a:rPr>
              <a:t>К традиционным российским духовно-нравственным ценностям относятся, </a:t>
            </a:r>
            <a:r>
              <a:rPr lang="ru-RU" sz="2400" b="1" dirty="0" smtClean="0">
                <a:solidFill>
                  <a:srgbClr val="140E92"/>
                </a:solidFill>
              </a:rPr>
              <a:t>жизнь</a:t>
            </a:r>
            <a:r>
              <a:rPr lang="ru-RU" sz="2400" b="1" dirty="0">
                <a:solidFill>
                  <a:srgbClr val="140E92"/>
                </a:solidFill>
              </a:rPr>
              <a:t>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</a:t>
            </a:r>
            <a:r>
              <a:rPr lang="ru-RU" sz="2400" b="1" dirty="0" smtClean="0">
                <a:solidFill>
                  <a:srgbClr val="140E92"/>
                </a:solidFill>
              </a:rPr>
              <a:t>семья, созидательный </a:t>
            </a:r>
            <a:r>
              <a:rPr lang="ru-RU" sz="2400" b="1" dirty="0">
                <a:solidFill>
                  <a:srgbClr val="140E92"/>
                </a:solidFill>
              </a:rPr>
              <a:t>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548680"/>
            <a:ext cx="6417734" cy="939801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dirty="0" smtClean="0">
                <a:solidFill>
                  <a:srgbClr val="140E92"/>
                </a:solidFill>
                <a:latin typeface="+mj-lt"/>
              </a:rPr>
              <a:t>ТРАДИЦИОННЫЕ ЦЕННОСТИ</a:t>
            </a:r>
            <a:endParaRPr lang="ru-RU" sz="4400" b="1" dirty="0">
              <a:solidFill>
                <a:srgbClr val="140E92"/>
              </a:solidFill>
              <a:latin typeface="+mj-lt"/>
            </a:endParaRPr>
          </a:p>
        </p:txBody>
      </p:sp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740352" y="596252"/>
            <a:ext cx="1002729" cy="1032547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img.razrisyika.ru/kart/63/248605-gerb-rossii-dlya-detey-doshkolnogo-vozrasta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6" y="4926385"/>
            <a:ext cx="2160240" cy="19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9"/>
            <a:ext cx="8640960" cy="554461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140E92"/>
                </a:solidFill>
              </a:rPr>
              <a:t> (согласно п.14.2.ФОП ДО)</a:t>
            </a:r>
            <a:br>
              <a:rPr lang="ru-RU" sz="2200" dirty="0" smtClean="0">
                <a:solidFill>
                  <a:srgbClr val="140E92"/>
                </a:solidFill>
              </a:rPr>
            </a:br>
            <a:r>
              <a:rPr lang="ru-RU" sz="2200" b="1" dirty="0" smtClean="0">
                <a:solidFill>
                  <a:srgbClr val="140E92"/>
                </a:solidFill>
              </a:rPr>
              <a:t>- </a:t>
            </a:r>
            <a:r>
              <a:rPr lang="ru-RU" sz="2200" b="1" dirty="0">
                <a:solidFill>
                  <a:srgbClr val="140E92"/>
                </a:solidFill>
              </a:rPr>
              <a:t>обеспечение единых для РФ содержания дошкольного образования и планируемых результатов освоения образовательной программы ДО;</a:t>
            </a:r>
            <a:br>
              <a:rPr lang="ru-RU" sz="2200" b="1" dirty="0">
                <a:solidFill>
                  <a:srgbClr val="140E92"/>
                </a:solidFill>
              </a:rPr>
            </a:br>
            <a:r>
              <a:rPr lang="ru-RU" sz="2200" b="1" dirty="0">
                <a:solidFill>
                  <a:srgbClr val="140E92"/>
                </a:solidFill>
              </a:rPr>
              <a:t>- приобщение </a:t>
            </a:r>
            <a:r>
              <a:rPr lang="ru-RU" sz="2200" b="1" dirty="0" smtClean="0">
                <a:solidFill>
                  <a:srgbClr val="140E92"/>
                </a:solidFill>
              </a:rPr>
              <a:t>детей </a:t>
            </a:r>
            <a:r>
              <a:rPr lang="ru-RU" sz="2200" b="1" dirty="0">
                <a:solidFill>
                  <a:srgbClr val="140E92"/>
                </a:solidFill>
              </a:rPr>
              <a:t>к базовым </a:t>
            </a:r>
            <a:r>
              <a:rPr lang="ru-RU" sz="2200" b="1" dirty="0" smtClean="0">
                <a:solidFill>
                  <a:srgbClr val="140E92"/>
                </a:solidFill>
              </a:rPr>
              <a:t>ценностям;</a:t>
            </a:r>
            <a:br>
              <a:rPr lang="ru-RU" sz="2200" b="1" dirty="0" smtClean="0">
                <a:solidFill>
                  <a:srgbClr val="140E92"/>
                </a:solidFill>
              </a:rPr>
            </a:br>
            <a:r>
              <a:rPr lang="ru-RU" sz="2200" b="1" dirty="0" smtClean="0">
                <a:solidFill>
                  <a:srgbClr val="140E92"/>
                </a:solidFill>
              </a:rPr>
              <a:t>- построение </a:t>
            </a:r>
            <a:r>
              <a:rPr lang="ru-RU" sz="2200" b="1" dirty="0">
                <a:solidFill>
                  <a:srgbClr val="140E92"/>
                </a:solidFill>
              </a:rPr>
              <a:t>образовательной деятельности на основе учета возрастных и индивидуальных особенностей развития;</a:t>
            </a:r>
            <a:br>
              <a:rPr lang="ru-RU" sz="2200" b="1" dirty="0">
                <a:solidFill>
                  <a:srgbClr val="140E92"/>
                </a:solidFill>
              </a:rPr>
            </a:br>
            <a:r>
              <a:rPr lang="ru-RU" sz="2200" b="1" dirty="0">
                <a:solidFill>
                  <a:srgbClr val="140E92"/>
                </a:solidFill>
              </a:rPr>
              <a:t>- создание условий для равного доступа к образованию для всех </a:t>
            </a:r>
            <a:r>
              <a:rPr lang="ru-RU" sz="2200" b="1" dirty="0" smtClean="0">
                <a:solidFill>
                  <a:srgbClr val="140E92"/>
                </a:solidFill>
              </a:rPr>
              <a:t>детей;</a:t>
            </a:r>
            <a:r>
              <a:rPr lang="ru-RU" sz="2200" b="1" dirty="0">
                <a:solidFill>
                  <a:srgbClr val="140E92"/>
                </a:solidFill>
              </a:rPr>
              <a:t/>
            </a:r>
            <a:br>
              <a:rPr lang="ru-RU" sz="2200" b="1" dirty="0">
                <a:solidFill>
                  <a:srgbClr val="140E92"/>
                </a:solidFill>
              </a:rPr>
            </a:br>
            <a:r>
              <a:rPr lang="ru-RU" sz="2200" b="1" dirty="0">
                <a:solidFill>
                  <a:srgbClr val="140E92"/>
                </a:solidFill>
              </a:rPr>
              <a:t>- охрана и укрепление физического и психического здоровья детей, в том числе их эмоционального благополучия;</a:t>
            </a:r>
            <a:br>
              <a:rPr lang="ru-RU" sz="2200" b="1" dirty="0">
                <a:solidFill>
                  <a:srgbClr val="140E92"/>
                </a:solidFill>
              </a:rPr>
            </a:br>
            <a:r>
              <a:rPr lang="ru-RU" sz="2200" b="1" dirty="0">
                <a:solidFill>
                  <a:srgbClr val="140E92"/>
                </a:solidFill>
              </a:rPr>
              <a:t>- 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ответственности;</a:t>
            </a:r>
            <a:br>
              <a:rPr lang="ru-RU" sz="2200" b="1" dirty="0">
                <a:solidFill>
                  <a:srgbClr val="140E92"/>
                </a:solidFill>
              </a:rPr>
            </a:br>
            <a:r>
              <a:rPr lang="ru-RU" sz="2200" b="1" dirty="0">
                <a:solidFill>
                  <a:srgbClr val="140E92"/>
                </a:solidFill>
              </a:rPr>
              <a:t>- обеспечение психолого-педагогической поддержки </a:t>
            </a:r>
            <a:r>
              <a:rPr lang="ru-RU" sz="2200" b="1" dirty="0" smtClean="0">
                <a:solidFill>
                  <a:srgbClr val="140E92"/>
                </a:solidFill>
              </a:rPr>
              <a:t>семьи;</a:t>
            </a:r>
            <a:r>
              <a:rPr lang="ru-RU" sz="2200" b="1" dirty="0">
                <a:solidFill>
                  <a:srgbClr val="140E92"/>
                </a:solidFill>
              </a:rPr>
              <a:t/>
            </a:r>
            <a:br>
              <a:rPr lang="ru-RU" sz="2200" b="1" dirty="0">
                <a:solidFill>
                  <a:srgbClr val="140E92"/>
                </a:solidFill>
              </a:rPr>
            </a:br>
            <a:r>
              <a:rPr lang="ru-RU" sz="2200" b="1" dirty="0">
                <a:solidFill>
                  <a:srgbClr val="140E92"/>
                </a:solidFill>
              </a:rPr>
              <a:t>- подготовка к школьному образованию</a:t>
            </a:r>
            <a:br>
              <a:rPr lang="ru-RU" sz="2200" b="1" dirty="0">
                <a:solidFill>
                  <a:srgbClr val="140E92"/>
                </a:solidFill>
              </a:rPr>
            </a:br>
            <a:r>
              <a:rPr lang="ru-RU" dirty="0" err="1" smtClean="0"/>
              <a:t>стям</a:t>
            </a:r>
            <a:r>
              <a:rPr lang="ru-RU" dirty="0" smtClean="0"/>
              <a:t> </a:t>
            </a:r>
            <a:r>
              <a:rPr lang="ru-RU" dirty="0"/>
              <a:t>российского народа </a:t>
            </a:r>
            <a:br>
              <a:rPr lang="ru-RU" dirty="0"/>
            </a:br>
            <a:r>
              <a:rPr lang="ru-RU" dirty="0" smtClean="0"/>
              <a:t>-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548681"/>
            <a:ext cx="6417734" cy="4320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140E92"/>
                </a:solidFill>
                <a:latin typeface="+mj-lt"/>
              </a:rPr>
              <a:t>ЗАДАЧИ</a:t>
            </a:r>
            <a:endParaRPr lang="ru-RU" sz="3600" b="1" dirty="0">
              <a:latin typeface="+mj-lt"/>
            </a:endParaRPr>
          </a:p>
        </p:txBody>
      </p:sp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524328" y="332656"/>
            <a:ext cx="1002729" cy="1032547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75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488481"/>
            <a:ext cx="7772400" cy="489284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140E92"/>
                </a:solidFill>
              </a:rPr>
              <a:t>Важнейшим условием реализации Программы является создание развивающей и эмоционально комфортной для ребенка образовательной среды. </a:t>
            </a:r>
            <a:r>
              <a:rPr lang="ru-RU" sz="2800" b="1" dirty="0">
                <a:solidFill>
                  <a:srgbClr val="140E92"/>
                </a:solidFill>
              </a:rPr>
              <a:t>Описание вариативных форм, методов и практик соответствует разделу «Психолого-педагогические условия реализации программы» «Мир открытий».</a:t>
            </a:r>
            <a:br>
              <a:rPr lang="ru-RU" sz="2800" b="1" dirty="0">
                <a:solidFill>
                  <a:srgbClr val="140E92"/>
                </a:solidFill>
              </a:rPr>
            </a:br>
            <a:endParaRPr lang="ru-RU" sz="2800" b="1" dirty="0">
              <a:solidFill>
                <a:srgbClr val="140E9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0032" y="548680"/>
            <a:ext cx="7986424" cy="939801"/>
          </a:xfrm>
        </p:spPr>
        <p:txBody>
          <a:bodyPr>
            <a:normAutofit/>
          </a:bodyPr>
          <a:lstStyle/>
          <a:p>
            <a:pPr marL="0" lvl="1"/>
            <a:r>
              <a:rPr lang="ru-RU" sz="2400" b="1" dirty="0" smtClean="0">
                <a:solidFill>
                  <a:srgbClr val="140E92"/>
                </a:solidFill>
              </a:rPr>
              <a:t>ВАРИАТИВНЫЕ ФОРМЫ, СПОСОБЫ, МЕТОДЫ И СРЕДСТВА РЕАЛИЗАЦИИ ПРОГРАММЫ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52372" y="4293096"/>
            <a:ext cx="7183419" cy="1368152"/>
            <a:chOff x="452372" y="4293096"/>
            <a:chExt cx="7183419" cy="1368152"/>
          </a:xfrm>
        </p:grpSpPr>
        <p:pic>
          <p:nvPicPr>
            <p:cNvPr id="4" name="Picture 2"/>
            <p:cNvPicPr>
              <a:picLocks/>
            </p:cNvPicPr>
            <p:nvPr/>
          </p:nvPicPr>
          <p:blipFill>
            <a:blip r:embed="rId2" cstate="print">
              <a:lum bright="10000" contrast="30000"/>
            </a:blip>
            <a:srcRect/>
            <a:stretch>
              <a:fillRect/>
            </a:stretch>
          </p:blipFill>
          <p:spPr bwMode="auto">
            <a:xfrm>
              <a:off x="452372" y="4293096"/>
              <a:ext cx="1224136" cy="1368152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sp>
          <p:nvSpPr>
            <p:cNvPr id="5" name="Текст 4"/>
            <p:cNvSpPr txBox="1">
              <a:spLocks/>
            </p:cNvSpPr>
            <p:nvPr/>
          </p:nvSpPr>
          <p:spPr>
            <a:xfrm>
              <a:off x="1659127" y="5338761"/>
              <a:ext cx="5976664" cy="322487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400" b="1" dirty="0" smtClean="0">
                  <a:solidFill>
                    <a:srgbClr val="002060"/>
                  </a:solidFill>
                  <a:latin typeface="+mj-lt"/>
                </a:rPr>
                <a:t> Л. Г.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j-lt"/>
                </a:rPr>
                <a:t>Петерсон</a:t>
              </a:r>
              <a:r>
                <a:rPr lang="ru-RU" sz="1400" b="1" dirty="0" smtClean="0">
                  <a:solidFill>
                    <a:srgbClr val="002060"/>
                  </a:solidFill>
                  <a:latin typeface="+mj-lt"/>
                </a:rPr>
                <a:t>, научный руководитель программы «Мир открытий»</a:t>
              </a:r>
              <a:endParaRPr lang="ru-RU" sz="14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pic>
        <p:nvPicPr>
          <p:cNvPr id="7" name="Рисунок 6" descr="http://class.a-medianews.ru/images/IMG_429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555624" y="359491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14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2957"/>
            <a:ext cx="8013925" cy="42823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140E92"/>
                </a:solidFill>
              </a:rPr>
              <a:t>ФОРМЫ ОРГАНИЗАЦИИ</a:t>
            </a:r>
            <a:r>
              <a:rPr lang="ru-RU" sz="2000" b="1" dirty="0">
                <a:solidFill>
                  <a:srgbClr val="140E92"/>
                </a:solidFill>
              </a:rPr>
              <a:t/>
            </a:r>
            <a:br>
              <a:rPr lang="ru-RU" sz="2000" b="1" dirty="0">
                <a:solidFill>
                  <a:srgbClr val="140E92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► </a:t>
            </a:r>
            <a:r>
              <a:rPr lang="ru-RU" sz="2000" b="1" dirty="0" smtClean="0">
                <a:solidFill>
                  <a:srgbClr val="140E92"/>
                </a:solidFill>
              </a:rPr>
              <a:t>Индивидуальная </a:t>
            </a:r>
            <a:r>
              <a:rPr lang="ru-RU" sz="2000" b="1" dirty="0">
                <a:solidFill>
                  <a:srgbClr val="140E92"/>
                </a:solidFill>
              </a:rPr>
              <a:t>- позволяет индивидуализировать обучение</a:t>
            </a:r>
            <a:br>
              <a:rPr lang="ru-RU" sz="2000" b="1" dirty="0">
                <a:solidFill>
                  <a:srgbClr val="140E92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►</a:t>
            </a:r>
            <a:r>
              <a:rPr lang="ru-RU" sz="2000" b="1" dirty="0" smtClean="0">
                <a:solidFill>
                  <a:srgbClr val="140E92"/>
                </a:solidFill>
              </a:rPr>
              <a:t> Групповая </a:t>
            </a:r>
            <a:r>
              <a:rPr lang="ru-RU" sz="2000" b="1" dirty="0">
                <a:solidFill>
                  <a:srgbClr val="140E92"/>
                </a:solidFill>
              </a:rPr>
              <a:t>(подгрупповая) - число занимающихся может быть разным – от 3 до 8, в зависимости от возраста и уровня обучения детей.</a:t>
            </a:r>
            <a:br>
              <a:rPr lang="ru-RU" sz="2000" b="1" dirty="0">
                <a:solidFill>
                  <a:srgbClr val="140E92"/>
                </a:solidFill>
              </a:rPr>
            </a:br>
            <a:r>
              <a:rPr lang="ru-RU" sz="2000" b="1" dirty="0" smtClean="0">
                <a:solidFill>
                  <a:srgbClr val="140E92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►</a:t>
            </a:r>
            <a:r>
              <a:rPr lang="ru-RU" sz="2000" b="1" dirty="0" smtClean="0">
                <a:solidFill>
                  <a:srgbClr val="140E92"/>
                </a:solidFill>
              </a:rPr>
              <a:t> Фронтальная </a:t>
            </a:r>
            <a:r>
              <a:rPr lang="ru-RU" sz="2000" b="1" dirty="0">
                <a:solidFill>
                  <a:srgbClr val="140E92"/>
                </a:solidFill>
              </a:rPr>
              <a:t>- работа со всей подгруппой в соответствии с расписанием. Содержание занятия единое.</a:t>
            </a:r>
            <a:br>
              <a:rPr lang="ru-RU" sz="2000" b="1" dirty="0">
                <a:solidFill>
                  <a:srgbClr val="140E92"/>
                </a:solidFill>
              </a:rPr>
            </a:br>
            <a:r>
              <a:rPr lang="ru-RU" sz="2000" b="1" dirty="0" smtClean="0">
                <a:solidFill>
                  <a:srgbClr val="140E92"/>
                </a:solidFill>
              </a:rPr>
              <a:t/>
            </a:r>
            <a:br>
              <a:rPr lang="ru-RU" sz="2000" b="1" dirty="0" smtClean="0">
                <a:solidFill>
                  <a:srgbClr val="140E92"/>
                </a:solidFill>
              </a:rPr>
            </a:br>
            <a:r>
              <a:rPr lang="ru-RU" sz="2000" b="1" dirty="0" smtClean="0">
                <a:solidFill>
                  <a:srgbClr val="140E92"/>
                </a:solidFill>
              </a:rPr>
              <a:t>ОСНОВНЫЕ ВИДЫ ЗАНЯТИЙ</a:t>
            </a:r>
            <a:br>
              <a:rPr lang="ru-RU" sz="2000" b="1" dirty="0" smtClean="0">
                <a:solidFill>
                  <a:srgbClr val="140E92"/>
                </a:solidFill>
              </a:rPr>
            </a:br>
            <a:r>
              <a:rPr lang="ru-RU" sz="2000" b="1" dirty="0" smtClean="0">
                <a:solidFill>
                  <a:srgbClr val="140E92"/>
                </a:solidFill>
              </a:rPr>
              <a:t>тематическое</a:t>
            </a:r>
            <a:r>
              <a:rPr lang="ru-RU" sz="2000" b="1" dirty="0">
                <a:solidFill>
                  <a:srgbClr val="140E92"/>
                </a:solidFill>
              </a:rPr>
              <a:t>, комплексное, </a:t>
            </a:r>
            <a:r>
              <a:rPr lang="ru-RU" sz="2000" b="1" dirty="0" smtClean="0">
                <a:solidFill>
                  <a:srgbClr val="140E92"/>
                </a:solidFill>
              </a:rPr>
              <a:t/>
            </a:r>
            <a:br>
              <a:rPr lang="ru-RU" sz="2000" b="1" dirty="0" smtClean="0">
                <a:solidFill>
                  <a:srgbClr val="140E92"/>
                </a:solidFill>
              </a:rPr>
            </a:br>
            <a:r>
              <a:rPr lang="ru-RU" sz="2000" b="1" dirty="0" smtClean="0">
                <a:solidFill>
                  <a:srgbClr val="140E92"/>
                </a:solidFill>
              </a:rPr>
              <a:t>интегрированное</a:t>
            </a:r>
            <a:r>
              <a:rPr lang="ru-RU" sz="2000" b="1" dirty="0">
                <a:solidFill>
                  <a:srgbClr val="140E92"/>
                </a:solidFill>
              </a:rPr>
              <a:t>, комбинированное, </a:t>
            </a:r>
            <a:r>
              <a:rPr lang="ru-RU" sz="2000" b="1" dirty="0" smtClean="0">
                <a:solidFill>
                  <a:srgbClr val="140E92"/>
                </a:solidFill>
              </a:rPr>
              <a:t/>
            </a:r>
            <a:br>
              <a:rPr lang="ru-RU" sz="2000" b="1" dirty="0" smtClean="0">
                <a:solidFill>
                  <a:srgbClr val="140E92"/>
                </a:solidFill>
              </a:rPr>
            </a:br>
            <a:r>
              <a:rPr lang="ru-RU" sz="2000" b="1" dirty="0" smtClean="0">
                <a:solidFill>
                  <a:srgbClr val="140E92"/>
                </a:solidFill>
              </a:rPr>
              <a:t>образовательная </a:t>
            </a:r>
            <a:r>
              <a:rPr lang="ru-RU" sz="2000" b="1" dirty="0">
                <a:solidFill>
                  <a:srgbClr val="140E92"/>
                </a:solidFill>
              </a:rPr>
              <a:t>ситуация, игра-занятие</a:t>
            </a:r>
            <a:br>
              <a:rPr lang="ru-RU" sz="2000" b="1" dirty="0">
                <a:solidFill>
                  <a:srgbClr val="140E92"/>
                </a:solidFill>
              </a:rPr>
            </a:br>
            <a:endParaRPr lang="ru-RU" sz="2000" b="1" dirty="0">
              <a:solidFill>
                <a:srgbClr val="140E9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0032" y="548680"/>
            <a:ext cx="7986424" cy="1299841"/>
          </a:xfrm>
        </p:spPr>
        <p:txBody>
          <a:bodyPr>
            <a:noAutofit/>
          </a:bodyPr>
          <a:lstStyle/>
          <a:p>
            <a:pPr lvl="1"/>
            <a:endParaRPr lang="ru-RU" sz="2800" b="1" dirty="0" smtClean="0">
              <a:solidFill>
                <a:srgbClr val="140E92"/>
              </a:solidFill>
            </a:endParaRPr>
          </a:p>
          <a:p>
            <a:pPr lvl="1"/>
            <a:r>
              <a:rPr lang="ru-RU" sz="2800" b="1" dirty="0" smtClean="0">
                <a:solidFill>
                  <a:srgbClr val="140E92"/>
                </a:solidFill>
              </a:rPr>
              <a:t>ОСОБЕННОСТИ ОБРАЗОВАТЕЛЬНОЙ ДЕЯТЕЛЬНОСТИ РАЗНЫХ ВИДОВ И КУЛЬТУРНЫХ ПРАКТИК</a:t>
            </a:r>
            <a:endParaRPr lang="ru-RU" sz="2800" b="1" dirty="0">
              <a:solidFill>
                <a:srgbClr val="140E92"/>
              </a:solidFill>
            </a:endParaRPr>
          </a:p>
        </p:txBody>
      </p:sp>
      <p:pic>
        <p:nvPicPr>
          <p:cNvPr id="7" name="Рисунок 6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555624" y="359491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93" y="3861048"/>
            <a:ext cx="2843808" cy="212721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6051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2957"/>
            <a:ext cx="8306833" cy="42823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► </a:t>
            </a:r>
            <a:r>
              <a:rPr lang="ru-RU" sz="2000" b="1" dirty="0" smtClean="0">
                <a:solidFill>
                  <a:srgbClr val="140E92"/>
                </a:solidFill>
              </a:rPr>
              <a:t>самостоятельная </a:t>
            </a:r>
            <a:r>
              <a:rPr lang="ru-RU" sz="2000" b="1" dirty="0">
                <a:solidFill>
                  <a:srgbClr val="140E92"/>
                </a:solidFill>
              </a:rPr>
              <a:t>исследовательская деятельность с предметами, материалами, веществами; обогащение собственного сенсорного опыта восприятия окружающего </a:t>
            </a:r>
            <a:r>
              <a:rPr lang="ru-RU" sz="2000" b="1" dirty="0" smtClean="0">
                <a:solidFill>
                  <a:srgbClr val="140E92"/>
                </a:solidFill>
              </a:rPr>
              <a:t>мира</a:t>
            </a:r>
            <a:br>
              <a:rPr lang="ru-RU" sz="2000" b="1" dirty="0" smtClean="0">
                <a:solidFill>
                  <a:srgbClr val="140E92"/>
                </a:solidFill>
              </a:rPr>
            </a:b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►</a:t>
            </a:r>
            <a:r>
              <a:rPr lang="ru-RU" sz="2000" b="1" dirty="0" smtClean="0">
                <a:solidFill>
                  <a:srgbClr val="140E92"/>
                </a:solidFill>
              </a:rPr>
              <a:t> предоставление </a:t>
            </a:r>
            <a:r>
              <a:rPr lang="ru-RU" sz="2000" b="1" dirty="0">
                <a:solidFill>
                  <a:srgbClr val="140E92"/>
                </a:solidFill>
              </a:rPr>
              <a:t>детям самостоятельности во </a:t>
            </a:r>
            <a:r>
              <a:rPr lang="ru-RU" sz="2000" b="1" dirty="0" err="1">
                <a:solidFill>
                  <a:srgbClr val="140E92"/>
                </a:solidFill>
              </a:rPr>
              <a:t>всѐм</a:t>
            </a:r>
            <a:r>
              <a:rPr lang="ru-RU" sz="2000" b="1" dirty="0">
                <a:solidFill>
                  <a:srgbClr val="140E92"/>
                </a:solidFill>
              </a:rPr>
              <a:t>, что не представляет опасности для их жизни и здоровья, помощь в реализации собственных замыслов, </a:t>
            </a:r>
            <a:r>
              <a:rPr lang="ru-RU" sz="2000" b="1" dirty="0" smtClean="0">
                <a:solidFill>
                  <a:srgbClr val="140E92"/>
                </a:solidFill>
              </a:rPr>
              <a:t/>
            </a:r>
            <a:br>
              <a:rPr lang="ru-RU" sz="2000" b="1" dirty="0" smtClean="0">
                <a:solidFill>
                  <a:srgbClr val="140E92"/>
                </a:solidFill>
              </a:rPr>
            </a:b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► </a:t>
            </a:r>
            <a:r>
              <a:rPr lang="ru-RU" sz="2000" b="1" dirty="0" smtClean="0">
                <a:solidFill>
                  <a:srgbClr val="140E92"/>
                </a:solidFill>
              </a:rPr>
              <a:t>положительная </a:t>
            </a:r>
            <a:r>
              <a:rPr lang="ru-RU" sz="2000" b="1" dirty="0">
                <a:solidFill>
                  <a:srgbClr val="140E92"/>
                </a:solidFill>
              </a:rPr>
              <a:t>оценка и похвала даже минимальных успехов детей.</a:t>
            </a:r>
            <a:br>
              <a:rPr lang="ru-RU" sz="2000" b="1" dirty="0">
                <a:solidFill>
                  <a:srgbClr val="140E92"/>
                </a:solidFill>
              </a:rPr>
            </a:br>
            <a:r>
              <a:rPr lang="ru-RU" sz="2000" b="1" dirty="0">
                <a:solidFill>
                  <a:srgbClr val="140E92"/>
                </a:solidFill>
              </a:rPr>
              <a:t/>
            </a:r>
            <a:br>
              <a:rPr lang="ru-RU" sz="2000" b="1" dirty="0">
                <a:solidFill>
                  <a:srgbClr val="140E92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0032" y="548680"/>
            <a:ext cx="7986424" cy="1299841"/>
          </a:xfrm>
        </p:spPr>
        <p:txBody>
          <a:bodyPr>
            <a:noAutofit/>
          </a:bodyPr>
          <a:lstStyle/>
          <a:p>
            <a:pPr lvl="1"/>
            <a:endParaRPr lang="ru-RU" sz="2800" b="1" dirty="0" smtClean="0">
              <a:solidFill>
                <a:srgbClr val="140E92"/>
              </a:solidFill>
            </a:endParaRPr>
          </a:p>
          <a:p>
            <a:pPr lvl="1"/>
            <a:r>
              <a:rPr lang="ru-RU" sz="2800" b="1" dirty="0" smtClean="0">
                <a:solidFill>
                  <a:srgbClr val="140E92"/>
                </a:solidFill>
              </a:rPr>
              <a:t>СПОСОБЫ И НАПРАВЛЕНИЯ ПОДДЕРЖКИ ДЕТСКОЙ ИНИЦИАТИВЫ </a:t>
            </a:r>
            <a:endParaRPr lang="ru-RU" sz="2800" b="1" dirty="0" smtClean="0">
              <a:solidFill>
                <a:srgbClr val="140E92"/>
              </a:solidFill>
            </a:endParaRPr>
          </a:p>
          <a:p>
            <a:pPr lvl="1"/>
            <a:r>
              <a:rPr lang="ru-RU" sz="2800" b="1" dirty="0" smtClean="0">
                <a:solidFill>
                  <a:srgbClr val="140E92"/>
                </a:solidFill>
              </a:rPr>
              <a:t>В </a:t>
            </a:r>
            <a:r>
              <a:rPr lang="ru-RU" sz="2800" b="1" dirty="0" smtClean="0">
                <a:solidFill>
                  <a:srgbClr val="140E92"/>
                </a:solidFill>
              </a:rPr>
              <a:t>МЛАДШЕМ ВОЗРАСТЕ</a:t>
            </a:r>
            <a:endParaRPr lang="ru-RU" sz="2800" b="1" dirty="0">
              <a:solidFill>
                <a:srgbClr val="140E92"/>
              </a:solidFill>
            </a:endParaRPr>
          </a:p>
        </p:txBody>
      </p:sp>
      <p:pic>
        <p:nvPicPr>
          <p:cNvPr id="7" name="Рисунок 6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457703" y="753967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maple.navatarangam.com/wp-content/uploads/2016/03/37701662_x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18801" r="9383" b="8579"/>
          <a:stretch/>
        </p:blipFill>
        <p:spPr bwMode="auto">
          <a:xfrm>
            <a:off x="2627784" y="4149080"/>
            <a:ext cx="3528392" cy="21602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836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2957"/>
            <a:ext cx="8306833" cy="42823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► </a:t>
            </a:r>
            <a:r>
              <a:rPr lang="ru-RU" sz="2000" b="1" dirty="0">
                <a:solidFill>
                  <a:srgbClr val="140E92"/>
                </a:solidFill>
              </a:rPr>
              <a:t>создание в группе положительного психологического микроклимата, проявления в равной мере положительного отношения и заботы ко всем детям </a:t>
            </a:r>
            <a:r>
              <a:rPr lang="ru-RU" sz="2000" b="1" dirty="0" smtClean="0">
                <a:solidFill>
                  <a:srgbClr val="140E92"/>
                </a:solidFill>
              </a:rPr>
              <a:t/>
            </a:r>
            <a:br>
              <a:rPr lang="ru-RU" sz="2000" b="1" dirty="0" smtClean="0">
                <a:solidFill>
                  <a:srgbClr val="140E92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►</a:t>
            </a:r>
            <a:r>
              <a:rPr lang="ru-RU" sz="2000" b="1" dirty="0" smtClean="0">
                <a:solidFill>
                  <a:srgbClr val="140E92"/>
                </a:solidFill>
              </a:rPr>
              <a:t> </a:t>
            </a:r>
            <a:r>
              <a:rPr lang="ru-RU" sz="2000" b="1" dirty="0">
                <a:solidFill>
                  <a:srgbClr val="140E92"/>
                </a:solidFill>
              </a:rPr>
              <a:t>спокойная реакция на неуспех </a:t>
            </a:r>
            <a:r>
              <a:rPr lang="ru-RU" sz="2000" b="1" dirty="0" smtClean="0">
                <a:solidFill>
                  <a:srgbClr val="140E92"/>
                </a:solidFill>
              </a:rPr>
              <a:t>ребёнка </a:t>
            </a:r>
            <a:r>
              <a:rPr lang="ru-RU" sz="2000" b="1" dirty="0">
                <a:solidFill>
                  <a:srgbClr val="140E92"/>
                </a:solidFill>
              </a:rPr>
              <a:t>и предложение нескольких вариантов исправления работы: </a:t>
            </a:r>
            <a:r>
              <a:rPr lang="ru-RU" sz="2000" b="1" dirty="0" smtClean="0">
                <a:solidFill>
                  <a:srgbClr val="140E92"/>
                </a:solidFill>
              </a:rPr>
              <a:t/>
            </a:r>
            <a:br>
              <a:rPr lang="ru-RU" sz="2000" b="1" dirty="0" smtClean="0">
                <a:solidFill>
                  <a:srgbClr val="140E92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►</a:t>
            </a:r>
            <a:r>
              <a:rPr lang="ru-RU" sz="2000" b="1" dirty="0" smtClean="0">
                <a:solidFill>
                  <a:srgbClr val="140E92"/>
                </a:solidFill>
              </a:rPr>
              <a:t> </a:t>
            </a:r>
            <a:r>
              <a:rPr lang="ru-RU" sz="2000" b="1" dirty="0">
                <a:solidFill>
                  <a:srgbClr val="140E92"/>
                </a:solidFill>
              </a:rPr>
              <a:t>создание условий для разнообразной самостоятельной творческой деятельности детей</a:t>
            </a:r>
            <a:r>
              <a:rPr lang="ru-RU" sz="2000" b="1" dirty="0" smtClean="0">
                <a:solidFill>
                  <a:srgbClr val="140E92"/>
                </a:solidFill>
              </a:rPr>
              <a:t>; </a:t>
            </a:r>
            <a:r>
              <a:rPr lang="ru-RU" sz="2000" b="1" dirty="0">
                <a:solidFill>
                  <a:srgbClr val="140E92"/>
                </a:solidFill>
              </a:rPr>
              <a:t>при необходимости - помощь детям в решении проблем организации игры</a:t>
            </a:r>
            <a:br>
              <a:rPr lang="ru-RU" sz="2000" b="1" dirty="0">
                <a:solidFill>
                  <a:srgbClr val="140E92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0032" y="548680"/>
            <a:ext cx="7986424" cy="1299841"/>
          </a:xfrm>
        </p:spPr>
        <p:txBody>
          <a:bodyPr>
            <a:noAutofit/>
          </a:bodyPr>
          <a:lstStyle/>
          <a:p>
            <a:pPr lvl="1"/>
            <a:endParaRPr lang="ru-RU" sz="2800" b="1" dirty="0" smtClean="0">
              <a:solidFill>
                <a:srgbClr val="140E92"/>
              </a:solidFill>
            </a:endParaRPr>
          </a:p>
          <a:p>
            <a:pPr lvl="1"/>
            <a:r>
              <a:rPr lang="ru-RU" sz="2800" b="1" dirty="0" smtClean="0">
                <a:solidFill>
                  <a:srgbClr val="140E92"/>
                </a:solidFill>
              </a:rPr>
              <a:t>СПОСОБЫ И НАПРАВЛЕНИЯ ПОДДЕРЖКИ ДЕТСКОЙ ИНИЦИАТИВЫ </a:t>
            </a:r>
          </a:p>
          <a:p>
            <a:pPr lvl="1"/>
            <a:r>
              <a:rPr lang="ru-RU" sz="2800" b="1" dirty="0" smtClean="0">
                <a:solidFill>
                  <a:srgbClr val="140E92"/>
                </a:solidFill>
              </a:rPr>
              <a:t>В СТАРШЕМ ВОЗРАСТЕ</a:t>
            </a:r>
            <a:endParaRPr lang="ru-RU" sz="2800" b="1" dirty="0">
              <a:solidFill>
                <a:srgbClr val="140E92"/>
              </a:solidFill>
            </a:endParaRPr>
          </a:p>
        </p:txBody>
      </p:sp>
      <p:pic>
        <p:nvPicPr>
          <p:cNvPr id="7" name="Рисунок 6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555624" y="359491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aydalas.kz/files/images/items/13/13617v079aa65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4293096"/>
            <a:ext cx="3953040" cy="1906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85789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668344" y="260648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66867" y="332656"/>
            <a:ext cx="6894507" cy="11430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КРАТКАЯ ХАРАКТЕРИСТИКА</a:t>
            </a:r>
            <a:b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</a:br>
            <a:r>
              <a:rPr lang="ru-RU" sz="32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ВЗАИМОДЕЙСТВИЯ С РОДИТЕЛЯМИ</a:t>
            </a:r>
            <a:endParaRPr lang="ru-RU" sz="32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500" y="1714500"/>
            <a:ext cx="8229600" cy="34432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Дошкольное учреждение выступает в роли активного помощника семье в обеспечении единого образовательного пространства «детский сад–семья–социум».</a:t>
            </a:r>
          </a:p>
          <a:p>
            <a:pPr indent="449263">
              <a:defRPr/>
            </a:pPr>
            <a:endParaRPr lang="ru-RU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indent="449263"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Дошкольное учреждение постоянно изучает образовательные запросы родителей, проектирует условия для их удовлетворения. Родители постепенно становятся единомышленниками и профессиональными помощниками педагогов.</a:t>
            </a:r>
          </a:p>
          <a:p>
            <a:pPr indent="449263">
              <a:defRPr/>
            </a:pPr>
            <a:endParaRPr lang="ru-RU" b="1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49263"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В тесном взаимодействии с родителями педагоги организуют образовательную деятельность, создают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высокостимулирующую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развивающую игровую среду.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6146" name="Picture 2" descr="http://mdou2.edu.yar.ru/novosti/yarmarka/img_2844_w300_h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45987"/>
            <a:ext cx="2543175" cy="1905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pc7\Desktop\ФОТО\КОНКУРС ПДД\IMG_336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t="12179" r="23328"/>
          <a:stretch/>
        </p:blipFill>
        <p:spPr bwMode="auto">
          <a:xfrm rot="20907731">
            <a:off x="732193" y="4777544"/>
            <a:ext cx="1914172" cy="18002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mdou2.edu.yar.ru/novosti/subbotnik/img_4103_w600_h100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23015" r="17965" b="14099"/>
          <a:stretch/>
        </p:blipFill>
        <p:spPr bwMode="auto">
          <a:xfrm rot="430458">
            <a:off x="7030232" y="4772372"/>
            <a:ext cx="1664325" cy="181054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87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140E92"/>
                </a:solidFill>
                <a:latin typeface="+mj-lt"/>
              </a:rPr>
              <a:t>«БРИГАНТИНА, ВПЕРЁД!»</a:t>
            </a:r>
            <a:endParaRPr lang="ru-RU" sz="6000" b="1" dirty="0">
              <a:solidFill>
                <a:srgbClr val="140E92"/>
              </a:solidFill>
              <a:latin typeface="+mj-lt"/>
            </a:endParaRPr>
          </a:p>
        </p:txBody>
      </p:sp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2555776" y="2946390"/>
            <a:ext cx="3528392" cy="336293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001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259160" y="293507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0225" y="980728"/>
            <a:ext cx="7772400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140E92"/>
                </a:solidFill>
              </a:rPr>
              <a:t>Образовательная  программа ДОУ разработана на основе </a:t>
            </a:r>
            <a:r>
              <a:rPr lang="ru-RU" sz="2400" b="1" dirty="0">
                <a:solidFill>
                  <a:srgbClr val="140E92"/>
                </a:solidFill>
              </a:rPr>
              <a:t>Федеральной образовательной </a:t>
            </a:r>
            <a:r>
              <a:rPr lang="ru-RU" sz="2400" b="1" dirty="0" smtClean="0">
                <a:solidFill>
                  <a:srgbClr val="140E92"/>
                </a:solidFill>
              </a:rPr>
              <a:t>программы дошкольного образования</a:t>
            </a:r>
            <a:endParaRPr lang="ru-RU" sz="2400" b="1" dirty="0">
              <a:solidFill>
                <a:srgbClr val="140E92"/>
              </a:solidFill>
            </a:endParaRPr>
          </a:p>
        </p:txBody>
      </p:sp>
      <p:sp>
        <p:nvSpPr>
          <p:cNvPr id="5" name="Текст 6"/>
          <p:cNvSpPr txBox="1">
            <a:spLocks/>
          </p:cNvSpPr>
          <p:nvPr/>
        </p:nvSpPr>
        <p:spPr>
          <a:xfrm>
            <a:off x="611560" y="2636911"/>
            <a:ext cx="7691065" cy="360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rgbClr val="140E92"/>
                </a:solidFill>
                <a:latin typeface="+mj-lt"/>
              </a:rPr>
              <a:t>Приказ Министерства </a:t>
            </a:r>
            <a:r>
              <a:rPr lang="ru-RU" altLang="ru-RU" b="1" dirty="0" smtClean="0">
                <a:solidFill>
                  <a:srgbClr val="140E92"/>
                </a:solidFill>
                <a:latin typeface="+mj-lt"/>
              </a:rPr>
              <a:t>просвещения </a:t>
            </a:r>
            <a:r>
              <a:rPr lang="ru-RU" altLang="ru-RU" b="1" dirty="0" smtClean="0">
                <a:solidFill>
                  <a:srgbClr val="140E92"/>
                </a:solidFill>
                <a:latin typeface="+mj-lt"/>
              </a:rPr>
              <a:t>РФ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rgbClr val="140E92"/>
                </a:solidFill>
                <a:latin typeface="+mj-lt"/>
              </a:rPr>
              <a:t>  от 25 ноября 2022 г. N 1028 г. Москва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rgbClr val="140E92"/>
                </a:solidFill>
                <a:latin typeface="+mj-lt"/>
              </a:rPr>
              <a:t>«Об утверждении федеральной образовательной программы дошкольного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3994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4654" y="562825"/>
            <a:ext cx="6417734" cy="141757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rgbClr val="140E92"/>
                </a:solidFill>
                <a:latin typeface="+mj-lt"/>
              </a:rPr>
              <a:t>Муниципальное дошкольное </a:t>
            </a:r>
            <a:r>
              <a:rPr lang="ru-RU" sz="2400" b="1" dirty="0" smtClean="0">
                <a:solidFill>
                  <a:srgbClr val="140E92"/>
                </a:solidFill>
                <a:latin typeface="+mj-lt"/>
              </a:rPr>
              <a:t>образовательное учреждение </a:t>
            </a:r>
            <a:endParaRPr lang="ru-RU" sz="2400" b="1" dirty="0" smtClean="0">
              <a:solidFill>
                <a:srgbClr val="140E92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140E92"/>
                </a:solidFill>
                <a:latin typeface="+mj-lt"/>
              </a:rPr>
              <a:t>«Детский сад № 2»</a:t>
            </a:r>
          </a:p>
          <a:p>
            <a:r>
              <a:rPr lang="ru-RU" sz="2400" b="1" dirty="0" smtClean="0">
                <a:solidFill>
                  <a:srgbClr val="140E92"/>
                </a:solidFill>
                <a:latin typeface="+mj-lt"/>
              </a:rPr>
              <a:t>ввод в эксплуатацию – 2016 год</a:t>
            </a:r>
          </a:p>
          <a:p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637466" y="260648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pc7\Desktop\часто требуется\1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t="520" r="5" b="37113"/>
          <a:stretch/>
        </p:blipFill>
        <p:spPr bwMode="auto">
          <a:xfrm>
            <a:off x="1187624" y="1700808"/>
            <a:ext cx="6912768" cy="369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2267744" y="5718855"/>
            <a:ext cx="547126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140E92"/>
                </a:solidFill>
                <a:latin typeface="+mj-lt"/>
                <a:cs typeface="Times New Roman" pitchFamily="18" charset="0"/>
              </a:rPr>
              <a:t>Адрес 		г</a:t>
            </a:r>
            <a:r>
              <a:rPr lang="ru-RU" altLang="ru-RU" sz="1600" b="1" dirty="0">
                <a:solidFill>
                  <a:srgbClr val="140E92"/>
                </a:solidFill>
                <a:latin typeface="+mj-lt"/>
                <a:cs typeface="Times New Roman" pitchFamily="18" charset="0"/>
              </a:rPr>
              <a:t>. Ярославль, ул. </a:t>
            </a:r>
            <a:r>
              <a:rPr lang="ru-RU" altLang="ru-RU" sz="1600" b="1" dirty="0" smtClean="0">
                <a:solidFill>
                  <a:srgbClr val="140E92"/>
                </a:solidFill>
                <a:latin typeface="+mj-lt"/>
                <a:cs typeface="Times New Roman" pitchFamily="18" charset="0"/>
              </a:rPr>
              <a:t>Строителей, </a:t>
            </a:r>
            <a:r>
              <a:rPr lang="ru-RU" altLang="ru-RU" sz="1600" b="1" dirty="0">
                <a:solidFill>
                  <a:srgbClr val="140E92"/>
                </a:solidFill>
                <a:latin typeface="+mj-lt"/>
                <a:cs typeface="Times New Roman" pitchFamily="18" charset="0"/>
              </a:rPr>
              <a:t>дом </a:t>
            </a:r>
            <a:r>
              <a:rPr lang="ru-RU" altLang="ru-RU" sz="1600" b="1" dirty="0" smtClean="0">
                <a:solidFill>
                  <a:srgbClr val="140E92"/>
                </a:solidFill>
                <a:latin typeface="+mj-lt"/>
                <a:cs typeface="Times New Roman" pitchFamily="18" charset="0"/>
              </a:rPr>
              <a:t>17а</a:t>
            </a:r>
            <a:endParaRPr lang="ru-RU" altLang="ru-RU" sz="1600" b="1" dirty="0">
              <a:solidFill>
                <a:srgbClr val="140E92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140E92"/>
                </a:solidFill>
                <a:latin typeface="+mj-lt"/>
                <a:cs typeface="Times New Roman" pitchFamily="18" charset="0"/>
              </a:rPr>
              <a:t>Телефон/факс   	(</a:t>
            </a:r>
            <a:r>
              <a:rPr lang="ru-RU" altLang="ru-RU" sz="1600" b="1" dirty="0">
                <a:solidFill>
                  <a:srgbClr val="140E92"/>
                </a:solidFill>
                <a:latin typeface="+mj-lt"/>
                <a:cs typeface="Times New Roman" pitchFamily="18" charset="0"/>
              </a:rPr>
              <a:t>4852) </a:t>
            </a:r>
            <a:r>
              <a:rPr lang="ru-RU" altLang="ru-RU" sz="1600" b="1" dirty="0" smtClean="0">
                <a:solidFill>
                  <a:srgbClr val="140E92"/>
                </a:solidFill>
                <a:latin typeface="+mj-lt"/>
                <a:cs typeface="Times New Roman" pitchFamily="18" charset="0"/>
              </a:rPr>
              <a:t>50-11-59</a:t>
            </a:r>
            <a:endParaRPr lang="ru-RU" altLang="ru-RU" sz="1600" b="1" dirty="0">
              <a:solidFill>
                <a:srgbClr val="140E92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140E92"/>
                </a:solidFill>
                <a:latin typeface="+mj-lt"/>
                <a:cs typeface="Times New Roman" pitchFamily="18" charset="0"/>
              </a:rPr>
              <a:t>E-</a:t>
            </a:r>
            <a:r>
              <a:rPr lang="ru-RU" altLang="ru-RU" sz="1600" b="1" dirty="0" err="1" smtClean="0">
                <a:solidFill>
                  <a:srgbClr val="140E92"/>
                </a:solidFill>
                <a:latin typeface="+mj-lt"/>
                <a:cs typeface="Times New Roman" pitchFamily="18" charset="0"/>
              </a:rPr>
              <a:t>mail</a:t>
            </a:r>
            <a:r>
              <a:rPr lang="ru-RU" altLang="ru-RU" sz="1600" b="1" dirty="0">
                <a:solidFill>
                  <a:srgbClr val="140E92"/>
                </a:solidFill>
                <a:latin typeface="+mj-lt"/>
                <a:cs typeface="Times New Roman" pitchFamily="18" charset="0"/>
              </a:rPr>
              <a:t> </a:t>
            </a:r>
            <a:r>
              <a:rPr lang="ru-RU" altLang="ru-RU" sz="1600" b="1" dirty="0" smtClean="0">
                <a:solidFill>
                  <a:srgbClr val="140E92"/>
                </a:solidFill>
                <a:latin typeface="+mj-lt"/>
                <a:cs typeface="Times New Roman" pitchFamily="18" charset="0"/>
              </a:rPr>
              <a:t>		yardou2@yandex.ru</a:t>
            </a:r>
            <a:endParaRPr lang="ru-RU" altLang="ru-RU" sz="1600" b="1" dirty="0">
              <a:solidFill>
                <a:srgbClr val="140E9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4000" b="1" dirty="0" smtClean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  <a:t>Общие сведения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457200" y="1285874"/>
            <a:ext cx="80311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40E92"/>
                </a:solidFill>
                <a:latin typeface="+mj-lt"/>
              </a:rPr>
              <a:t>Образовательная программа ориентирована на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40E92"/>
                </a:solidFill>
                <a:latin typeface="+mj-lt"/>
              </a:rPr>
              <a:t>реализацию основных задач ФГОС и создает условия для обеспечения в полном объеме права детей на </a:t>
            </a:r>
            <a:r>
              <a:rPr lang="ru-RU" altLang="ru-RU" sz="2000" b="1" dirty="0" smtClean="0">
                <a:solidFill>
                  <a:srgbClr val="140E92"/>
                </a:solidFill>
                <a:latin typeface="+mj-lt"/>
              </a:rPr>
              <a:t>образование</a:t>
            </a:r>
            <a:endParaRPr lang="ru-RU" altLang="ru-RU" sz="2000" b="1" dirty="0">
              <a:solidFill>
                <a:srgbClr val="140E92"/>
              </a:solidFill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38273" y="2286569"/>
            <a:ext cx="634660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40E92"/>
                </a:solidFill>
                <a:latin typeface="+mj-lt"/>
              </a:rPr>
              <a:t>В МДОУ </a:t>
            </a:r>
            <a:r>
              <a:rPr lang="ru-RU" altLang="ru-RU" sz="2000" b="1" dirty="0" smtClean="0">
                <a:solidFill>
                  <a:srgbClr val="140E92"/>
                </a:solidFill>
                <a:latin typeface="+mj-lt"/>
              </a:rPr>
              <a:t>«Детском </a:t>
            </a:r>
            <a:r>
              <a:rPr lang="ru-RU" altLang="ru-RU" sz="2000" b="1" dirty="0">
                <a:solidFill>
                  <a:srgbClr val="140E92"/>
                </a:solidFill>
                <a:latin typeface="+mj-lt"/>
              </a:rPr>
              <a:t>саду </a:t>
            </a:r>
            <a:r>
              <a:rPr lang="ru-RU" altLang="ru-RU" sz="2000" b="1" dirty="0" smtClean="0">
                <a:solidFill>
                  <a:srgbClr val="140E92"/>
                </a:solidFill>
                <a:latin typeface="+mj-lt"/>
              </a:rPr>
              <a:t>№2» функционируют 12 </a:t>
            </a:r>
            <a:r>
              <a:rPr lang="ru-RU" altLang="ru-RU" sz="2000" b="1" dirty="0">
                <a:solidFill>
                  <a:srgbClr val="140E92"/>
                </a:solidFill>
                <a:latin typeface="+mj-lt"/>
              </a:rPr>
              <a:t>групп: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140E92"/>
                </a:solidFill>
                <a:latin typeface="+mj-lt"/>
              </a:rPr>
              <a:t> 3 </a:t>
            </a:r>
            <a:r>
              <a:rPr lang="ru-RU" altLang="ru-RU" sz="2000" b="1" dirty="0">
                <a:solidFill>
                  <a:srgbClr val="140E92"/>
                </a:solidFill>
                <a:latin typeface="+mj-lt"/>
              </a:rPr>
              <a:t>– для детей раннего возраста,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140E92"/>
                </a:solidFill>
                <a:latin typeface="+mj-lt"/>
              </a:rPr>
              <a:t> 9 </a:t>
            </a:r>
            <a:r>
              <a:rPr lang="ru-RU" altLang="ru-RU" sz="2000" b="1" dirty="0">
                <a:solidFill>
                  <a:srgbClr val="140E92"/>
                </a:solidFill>
                <a:latin typeface="+mj-lt"/>
              </a:rPr>
              <a:t>– для детей дошкольного </a:t>
            </a:r>
            <a:r>
              <a:rPr lang="ru-RU" altLang="ru-RU" sz="2000" b="1" dirty="0" smtClean="0">
                <a:solidFill>
                  <a:srgbClr val="140E92"/>
                </a:solidFill>
                <a:latin typeface="+mj-lt"/>
              </a:rPr>
              <a:t>возраста, из них</a:t>
            </a:r>
            <a:endParaRPr lang="ru-RU" altLang="ru-RU" sz="2000" b="1" dirty="0">
              <a:solidFill>
                <a:srgbClr val="140E9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140E92"/>
                </a:solidFill>
                <a:latin typeface="+mj-lt"/>
              </a:rPr>
              <a:t> 4 </a:t>
            </a:r>
            <a:r>
              <a:rPr lang="ru-RU" altLang="ru-RU" sz="2000" b="1" dirty="0">
                <a:solidFill>
                  <a:srgbClr val="140E92"/>
                </a:solidFill>
                <a:latin typeface="+mj-lt"/>
              </a:rPr>
              <a:t>–для детей с общим недоразвитием речи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140E92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1698" y="3700264"/>
            <a:ext cx="48606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Режим дня составлен с расчетом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12- часовое пребывание ребенка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в детском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саду</a:t>
            </a: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http://mdou2.edu.yar.ru/ekskursiya_po_uchrezhdeniyu/gruppi/img_3258_w600_h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332465"/>
            <a:ext cx="3075278" cy="2306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class.a-medianews.ru/images/IMG_429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254291" y="260648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://mdou2.edu.yar.ru/novosti/smotr_gotovnosti_k_uchebnomu_godu_2016/img_2711_w300_h2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 r="12396"/>
          <a:stretch/>
        </p:blipFill>
        <p:spPr bwMode="auto">
          <a:xfrm>
            <a:off x="395536" y="4437112"/>
            <a:ext cx="3187450" cy="2183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476672"/>
            <a:ext cx="6624736" cy="1152128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  <a:t>Структура </a:t>
            </a:r>
            <a:b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</a:br>
            <a: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  <a:t>образовательной программы</a:t>
            </a: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917801" y="2132856"/>
            <a:ext cx="6030463" cy="2952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altLang="ru-RU" sz="2800" b="1" dirty="0" smtClean="0">
                <a:solidFill>
                  <a:srgbClr val="140E92"/>
                </a:solidFill>
                <a:latin typeface="+mj-lt"/>
                <a:cs typeface="Arial" charset="0"/>
              </a:rPr>
              <a:t>Раздел 1 ОБЩИЕ ПОЛОЖЕНИЯ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altLang="ru-RU" sz="2800" b="1" dirty="0">
                <a:solidFill>
                  <a:srgbClr val="140E92"/>
                </a:solidFill>
                <a:cs typeface="Arial" charset="0"/>
              </a:rPr>
              <a:t>Раздел 2 – ЦЕЛЕВОЙ</a:t>
            </a:r>
            <a:br>
              <a:rPr lang="ru-RU" altLang="ru-RU" sz="2800" b="1" dirty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800" b="1" dirty="0" smtClean="0">
                <a:solidFill>
                  <a:srgbClr val="140E92"/>
                </a:solidFill>
                <a:latin typeface="+mj-lt"/>
                <a:cs typeface="Arial" charset="0"/>
              </a:rPr>
              <a:t>Раздел 3  – СОДЕРЖАТЕЛЬНЫЙ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altLang="ru-RU" sz="2800" b="1" dirty="0" smtClean="0">
                <a:solidFill>
                  <a:srgbClr val="140E92"/>
                </a:solidFill>
                <a:latin typeface="+mj-lt"/>
                <a:cs typeface="Arial" charset="0"/>
              </a:rPr>
              <a:t>Раздел  4–ОРГАНИЗАЦИОННЫЙ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altLang="ru-RU" sz="2800" b="1" dirty="0" smtClean="0">
                <a:solidFill>
                  <a:srgbClr val="140E92"/>
                </a:solidFill>
                <a:latin typeface="+mj-lt"/>
                <a:cs typeface="Arial" charset="0"/>
              </a:rPr>
              <a:t>Раздел 5 – ДОПОЛНИТЕЛЬНЫЙ</a:t>
            </a:r>
          </a:p>
          <a:p>
            <a:pPr>
              <a:spcBef>
                <a:spcPts val="0"/>
              </a:spcBef>
            </a:pPr>
            <a:endParaRPr lang="ru-RU" altLang="ru-RU" sz="2400" dirty="0" smtClean="0"/>
          </a:p>
        </p:txBody>
      </p:sp>
      <p:pic>
        <p:nvPicPr>
          <p:cNvPr id="6" name="Рисунок 5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668344" y="260648"/>
            <a:ext cx="1218753" cy="112899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21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567" y="1783830"/>
            <a:ext cx="7796401" cy="4165450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ru-RU" altLang="ru-RU" sz="3600" b="1" dirty="0">
                <a:solidFill>
                  <a:srgbClr val="140E92"/>
                </a:solidFill>
                <a:cs typeface="Arial" charset="0"/>
              </a:rPr>
              <a:t>Раздел 2 – ЦЕЛЕВОЙ</a:t>
            </a:r>
            <a:br>
              <a:rPr lang="ru-RU" altLang="ru-RU" sz="3600" b="1" dirty="0">
                <a:solidFill>
                  <a:srgbClr val="140E92"/>
                </a:solidFill>
                <a:cs typeface="Arial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</a:t>
            </a:r>
            <a:r>
              <a:rPr lang="ru-RU" altLang="ru-RU" sz="3600" b="1" dirty="0" smtClean="0">
                <a:solidFill>
                  <a:srgbClr val="140E92"/>
                </a:solidFill>
                <a:cs typeface="Arial" charset="0"/>
              </a:rPr>
              <a:t>пояснительная записка</a:t>
            </a:r>
            <a:br>
              <a:rPr lang="ru-RU" altLang="ru-RU" sz="36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</a:t>
            </a:r>
            <a:r>
              <a:rPr lang="ru-RU" altLang="ru-RU" sz="3600" b="1" dirty="0" smtClean="0">
                <a:solidFill>
                  <a:srgbClr val="140E92"/>
                </a:solidFill>
                <a:cs typeface="Arial" charset="0"/>
              </a:rPr>
              <a:t> </a:t>
            </a:r>
            <a:r>
              <a:rPr lang="ru-RU" altLang="ru-RU" sz="3600" b="1" dirty="0">
                <a:solidFill>
                  <a:srgbClr val="140E92"/>
                </a:solidFill>
                <a:cs typeface="Arial" charset="0"/>
              </a:rPr>
              <a:t>планируемые результаты реализации образовательной </a:t>
            </a:r>
            <a:r>
              <a:rPr lang="ru-RU" altLang="ru-RU" sz="3600" b="1" dirty="0" smtClean="0">
                <a:solidFill>
                  <a:srgbClr val="140E92"/>
                </a:solidFill>
                <a:cs typeface="Arial" charset="0"/>
              </a:rPr>
              <a:t>программы</a:t>
            </a:r>
            <a:br>
              <a:rPr lang="ru-RU" altLang="ru-RU" sz="36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3600" b="1" dirty="0" smtClean="0">
                <a:solidFill>
                  <a:srgbClr val="140E92"/>
                </a:solidFill>
                <a:cs typeface="Arial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 </a:t>
            </a:r>
            <a:r>
              <a:rPr lang="ru-RU" altLang="ru-RU" sz="3600" b="1" dirty="0" smtClean="0">
                <a:solidFill>
                  <a:srgbClr val="140E92"/>
                </a:solidFill>
                <a:cs typeface="Arial" charset="0"/>
              </a:rPr>
              <a:t>педагогическая </a:t>
            </a:r>
            <a:r>
              <a:rPr lang="ru-RU" altLang="ru-RU" sz="3600" b="1" dirty="0">
                <a:solidFill>
                  <a:srgbClr val="140E92"/>
                </a:solidFill>
                <a:cs typeface="Arial" charset="0"/>
              </a:rPr>
              <a:t>диагностика достижения планируемых </a:t>
            </a:r>
            <a:r>
              <a:rPr lang="ru-RU" altLang="ru-RU" sz="3600" b="1" dirty="0" smtClean="0">
                <a:solidFill>
                  <a:srgbClr val="140E92"/>
                </a:solidFill>
                <a:cs typeface="Arial" charset="0"/>
              </a:rPr>
              <a:t>результатов</a:t>
            </a:r>
            <a:r>
              <a:rPr lang="ru-RU" altLang="ru-RU" b="1" dirty="0">
                <a:solidFill>
                  <a:srgbClr val="140E92"/>
                </a:solidFill>
                <a:cs typeface="Arial" charset="0"/>
              </a:rPr>
              <a:t/>
            </a:r>
            <a:br>
              <a:rPr lang="ru-RU" altLang="ru-RU" b="1" dirty="0">
                <a:solidFill>
                  <a:srgbClr val="140E92"/>
                </a:solidFill>
                <a:cs typeface="Arial" charset="0"/>
              </a:rPr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476672"/>
            <a:ext cx="6624736" cy="1152128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  <a:t>Структура </a:t>
            </a:r>
            <a:b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</a:br>
            <a: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  <a:t>образовательной программы</a:t>
            </a:r>
          </a:p>
        </p:txBody>
      </p:sp>
      <p:pic>
        <p:nvPicPr>
          <p:cNvPr id="5" name="Рисунок 4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740352" y="596252"/>
            <a:ext cx="1002729" cy="1032547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93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628800"/>
            <a:ext cx="7772400" cy="235876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altLang="ru-RU" sz="2800" b="1" dirty="0">
                <a:solidFill>
                  <a:srgbClr val="140E92"/>
                </a:solidFill>
                <a:cs typeface="Arial" charset="0"/>
              </a:rPr>
              <a:t>Раздел 3  – СОДЕРЖАТЕЛЬНЫЙ </a:t>
            </a:r>
            <a:br>
              <a:rPr lang="ru-RU" altLang="ru-RU" sz="2800" b="1" dirty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 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задачи </a:t>
            </a:r>
            <a:r>
              <a:rPr lang="ru-RU" altLang="ru-RU" sz="2400" b="1" dirty="0">
                <a:solidFill>
                  <a:srgbClr val="140E92"/>
                </a:solidFill>
                <a:cs typeface="Arial" charset="0"/>
              </a:rPr>
              <a:t>и содержание 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образования, </a:t>
            </a:r>
            <a:r>
              <a:rPr lang="ru-RU" altLang="ru-RU" sz="2400" b="1" dirty="0">
                <a:solidFill>
                  <a:srgbClr val="140E92"/>
                </a:solidFill>
                <a:cs typeface="Arial" charset="0"/>
              </a:rPr>
              <a:t>обучения и воспитания по образовательным областям; 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/>
            </a:r>
            <a:b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 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вариативные </a:t>
            </a:r>
            <a:r>
              <a:rPr lang="ru-RU" altLang="ru-RU" sz="2400" b="1" dirty="0">
                <a:solidFill>
                  <a:srgbClr val="140E92"/>
                </a:solidFill>
                <a:cs typeface="Arial" charset="0"/>
              </a:rPr>
              <a:t>формы, способы, методы и средства реализации программы; 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/>
            </a:r>
            <a:b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 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особенности </a:t>
            </a:r>
            <a:r>
              <a:rPr lang="ru-RU" altLang="ru-RU" sz="2400" b="1" dirty="0">
                <a:solidFill>
                  <a:srgbClr val="140E92"/>
                </a:solidFill>
                <a:cs typeface="Arial" charset="0"/>
              </a:rPr>
              <a:t>образовательной деятельности разных видов и культурных практик; 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/>
            </a:r>
            <a:b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 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способы </a:t>
            </a:r>
            <a:r>
              <a:rPr lang="ru-RU" altLang="ru-RU" sz="2400" b="1" dirty="0">
                <a:solidFill>
                  <a:srgbClr val="140E92"/>
                </a:solidFill>
                <a:cs typeface="Arial" charset="0"/>
              </a:rPr>
              <a:t>и направления поддержки детской 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инициативы</a:t>
            </a:r>
            <a:r>
              <a:rPr lang="ru-RU" altLang="ru-RU" sz="2400" b="1" dirty="0">
                <a:solidFill>
                  <a:srgbClr val="140E92"/>
                </a:solidFill>
                <a:cs typeface="Arial" charset="0"/>
              </a:rPr>
              <a:t/>
            </a:r>
            <a:br>
              <a:rPr lang="ru-RU" altLang="ru-RU" sz="2400" b="1" dirty="0">
                <a:solidFill>
                  <a:srgbClr val="140E92"/>
                </a:solidFill>
                <a:cs typeface="Arial" charset="0"/>
              </a:rPr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692696"/>
            <a:ext cx="6417734" cy="1296144"/>
          </a:xfrm>
        </p:spPr>
        <p:txBody>
          <a:bodyPr>
            <a:normAutofit/>
          </a:bodyPr>
          <a:lstStyle/>
          <a:p>
            <a:r>
              <a:rPr lang="ru-RU" sz="3200" b="1" dirty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  <a:t>Структура </a:t>
            </a:r>
            <a:br>
              <a:rPr lang="ru-RU" sz="3200" b="1" dirty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</a:br>
            <a:r>
              <a:rPr lang="ru-RU" sz="3200" b="1" dirty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  <a:t>образовательной программы</a:t>
            </a:r>
          </a:p>
          <a:p>
            <a:endParaRPr lang="ru-RU" dirty="0"/>
          </a:p>
        </p:txBody>
      </p:sp>
      <p:pic>
        <p:nvPicPr>
          <p:cNvPr id="4" name="Рисунок 3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740352" y="596252"/>
            <a:ext cx="1002729" cy="1032547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89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132440" cy="4392488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3600" b="1" dirty="0">
                <a:solidFill>
                  <a:srgbClr val="140E92"/>
                </a:solidFill>
                <a:cs typeface="Arial" charset="0"/>
              </a:rPr>
              <a:t>Раздел  </a:t>
            </a:r>
            <a:r>
              <a:rPr lang="ru-RU" altLang="ru-RU" sz="3600" b="1" dirty="0" smtClean="0">
                <a:solidFill>
                  <a:srgbClr val="140E92"/>
                </a:solidFill>
                <a:cs typeface="Arial" charset="0"/>
              </a:rPr>
              <a:t>4–ОРГАНИЗАЦИОННЫЙ</a:t>
            </a:r>
            <a:br>
              <a:rPr lang="ru-RU" altLang="ru-RU" sz="36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 </a:t>
            </a:r>
            <a:r>
              <a:rPr lang="ru-RU" altLang="ru-RU" sz="2400" b="1" dirty="0">
                <a:solidFill>
                  <a:srgbClr val="140E92"/>
                </a:solidFill>
                <a:cs typeface="Arial" charset="0"/>
              </a:rPr>
              <a:t>психолого-педагогические 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условия реализации программы</a:t>
            </a:r>
            <a:b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</a:t>
            </a:r>
            <a:r>
              <a:rPr lang="ru-RU" altLang="ru-RU" sz="2400" b="1" dirty="0">
                <a:solidFill>
                  <a:srgbClr val="140E92"/>
                </a:solidFill>
                <a:cs typeface="Arial" charset="0"/>
              </a:rPr>
              <a:t>особенности организации развивающей предметно-пространственной 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среды</a:t>
            </a:r>
            <a:b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материально-техническое обеспечение программы, обеспеченность методическими материалами и средствами обучения и воспитания</a:t>
            </a:r>
            <a:b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примерный перечень произведений </a:t>
            </a:r>
            <a:b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кадровые условия реализации программы</a:t>
            </a:r>
            <a:b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примерный режим и распорядок дня </a:t>
            </a:r>
            <a:b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федеральный календарный план воспитательной работы</a:t>
            </a:r>
            <a:b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/>
            </a:r>
            <a:b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</a:br>
            <a:endParaRPr lang="ru-RU" sz="2400" b="1" dirty="0">
              <a:solidFill>
                <a:srgbClr val="140E92"/>
              </a:solidFill>
              <a:cs typeface="Arial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259632" y="692696"/>
            <a:ext cx="6417734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  <a:t>Структура </a:t>
            </a:r>
            <a:b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</a:br>
            <a: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  <a:t>образовательной программы</a:t>
            </a:r>
          </a:p>
          <a:p>
            <a:endParaRPr lang="ru-RU" dirty="0"/>
          </a:p>
        </p:txBody>
      </p:sp>
      <p:pic>
        <p:nvPicPr>
          <p:cNvPr id="5" name="Рисунок 4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740352" y="596252"/>
            <a:ext cx="1002729" cy="1032547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12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132440" cy="4392488"/>
          </a:xfrm>
        </p:spPr>
        <p:txBody>
          <a:bodyPr>
            <a:normAutofit/>
          </a:bodyPr>
          <a:lstStyle/>
          <a:p>
            <a:pPr algn="l"/>
            <a:r>
              <a:rPr lang="ru-RU" altLang="ru-RU" sz="3600" b="1" dirty="0">
                <a:solidFill>
                  <a:srgbClr val="140E92"/>
                </a:solidFill>
                <a:cs typeface="Arial" charset="0"/>
              </a:rPr>
              <a:t>Раздел  </a:t>
            </a:r>
            <a:r>
              <a:rPr lang="ru-RU" altLang="ru-RU" sz="3600" b="1" dirty="0" smtClean="0">
                <a:solidFill>
                  <a:srgbClr val="140E92"/>
                </a:solidFill>
                <a:cs typeface="Arial" charset="0"/>
              </a:rPr>
              <a:t>5–ДОПОЛНИТЕЛЬНЫЙ РАЗДЕЛ</a:t>
            </a:r>
            <a:br>
              <a:rPr lang="ru-RU" altLang="ru-RU" sz="3600" b="1" dirty="0" smtClean="0">
                <a:solidFill>
                  <a:srgbClr val="140E92"/>
                </a:solidFill>
                <a:cs typeface="Arial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► </a:t>
            </a:r>
            <a: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  <a:t>библиографический список</a:t>
            </a:r>
            <a:br>
              <a:rPr lang="ru-RU" altLang="ru-RU" sz="2400" b="1" dirty="0" smtClean="0">
                <a:solidFill>
                  <a:srgbClr val="140E92"/>
                </a:solidFill>
                <a:cs typeface="Arial" charset="0"/>
              </a:rPr>
            </a:br>
            <a:endParaRPr lang="ru-RU" sz="2400" b="1" dirty="0">
              <a:solidFill>
                <a:srgbClr val="140E92"/>
              </a:solidFill>
              <a:cs typeface="Arial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259632" y="692696"/>
            <a:ext cx="6417734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  <a:t>Структура </a:t>
            </a:r>
            <a:b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</a:br>
            <a:r>
              <a:rPr lang="ru-RU" sz="3600" b="1" dirty="0" smtClean="0">
                <a:ln>
                  <a:solidFill>
                    <a:srgbClr val="00B0F0"/>
                  </a:solidFill>
                </a:ln>
                <a:solidFill>
                  <a:srgbClr val="140E92"/>
                </a:solidFill>
              </a:rPr>
              <a:t>образовательной программы</a:t>
            </a:r>
          </a:p>
          <a:p>
            <a:endParaRPr lang="ru-RU" dirty="0"/>
          </a:p>
        </p:txBody>
      </p:sp>
      <p:pic>
        <p:nvPicPr>
          <p:cNvPr id="5" name="Рисунок 4" descr="http://class.a-medianews.ru/images/IMG_4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23955" r="25123"/>
          <a:stretch/>
        </p:blipFill>
        <p:spPr bwMode="auto">
          <a:xfrm>
            <a:off x="7740352" y="596252"/>
            <a:ext cx="1002729" cy="1032547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76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872</TotalTime>
  <Words>432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Candara</vt:lpstr>
      <vt:lpstr>Century Gothic</vt:lpstr>
      <vt:lpstr>Symbol</vt:lpstr>
      <vt:lpstr>Times New Roman</vt:lpstr>
      <vt:lpstr>Волна</vt:lpstr>
      <vt:lpstr>МДОУ «Детский сад № 2» Образовательная программа   (краткая презентация)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2 – ЦЕЛЕВОЙ ►пояснительная записка ► планируемые результаты реализации образовательной программы  ► педагогическая диагностика достижения планируемых результатов </vt:lpstr>
      <vt:lpstr>Раздел 3  – СОДЕРЖАТЕЛЬНЫЙ  ► задачи и содержание образования, обучения и воспитания по образовательным областям;  ► вариативные формы, способы, методы и средства реализации программы;  ► особенности образовательной деятельности разных видов и культурных практик;  ► способы и направления поддержки детской инициативы </vt:lpstr>
      <vt:lpstr>Раздел  4–ОРГАНИЗАЦИОННЫЙ ► психолого-педагогические условия реализации программы ►особенности организации развивающей предметно-пространственной среды ►материально-техническое обеспечение программы, обеспеченность методическими материалами и средствами обучения и воспитания ►примерный перечень произведений  ►кадровые условия реализации программы ►примерный режим и распорядок дня  ►федеральный календарный план воспитательной работы  </vt:lpstr>
      <vt:lpstr>Раздел  5–ДОПОЛНИТЕЛЬНЫЙ РАЗДЕЛ ► библиографический список </vt:lpstr>
      <vt:lpstr>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 (п.41.1. ФОП  ДО) </vt:lpstr>
      <vt:lpstr>К традиционным российским духовно-нравственным ценностям относятся,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vt:lpstr>
      <vt:lpstr> (согласно п.14.2.ФОП ДО) - обеспечение единых для РФ содержания дошкольного образования и планируемых результатов освоения образовательной программы ДО; - приобщение детей к базовым ценностям; - построение образовательной деятельности на основе учета возрастных и индивидуальных особенностей развития; - создание условий для равного доступа к образованию для всех детей; - охрана и укрепление физического и психического здоровья детей, в том числе их эмоционального благополучия; - 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ответственности; - обеспечение психолого-педагогической поддержки семьи; - подготовка к школьному образованию стям российского народа  -</vt:lpstr>
      <vt:lpstr>Важнейшим условием реализации Программы является создание развивающей и эмоционально комфортной для ребенка образовательной среды. Описание вариативных форм, методов и практик соответствует разделу «Психолого-педагогические условия реализации программы» «Мир открытий». </vt:lpstr>
      <vt:lpstr>ФОРМЫ ОРГАНИЗАЦИИ ► Индивидуальная - позволяет индивидуализировать обучение ► Групповая (подгрупповая) - число занимающихся может быть разным – от 3 до 8, в зависимости от возраста и уровня обучения детей.  ► Фронтальная - работа со всей подгруппой в соответствии с расписанием. Содержание занятия единое.  ОСНОВНЫЕ ВИДЫ ЗАНЯТИЙ тематическое, комплексное,  интегрированное, комбинированное,  образовательная ситуация, игра-занятие </vt:lpstr>
      <vt:lpstr>► самостоятельная исследовательская деятельность с предметами, материалами, веществами; обогащение собственного сенсорного опыта восприятия окружающего мира ► предоставление детям самостоятельности во всѐм, что не представляет опасности для их жизни и здоровья, помощь в реализации собственных замыслов,  ► положительная оценка и похвала даже минимальных успехов детей.  </vt:lpstr>
      <vt:lpstr>► создание в группе положительного психологического микроклимата, проявления в равной мере положительного отношения и заботы ко всем детям  ► спокойная реакция на неуспех ребёнка и предложение нескольких вариантов исправления работы:  ► создание условий для разнообразной самостоятельной творческой деятельности детей; при необходимости - помощь детям в решении проблем организации игры </vt:lpstr>
      <vt:lpstr>КРАТКАЯ ХАРАКТЕРИСТИКА ВЗАИМОДЕЙСТВИЯ С РОДИТЕЛЯМИ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2» основная общеобразовательная программа  дополнительный</dc:title>
  <dc:creator>pc7</dc:creator>
  <cp:lastModifiedBy>RePack by Diakov</cp:lastModifiedBy>
  <cp:revision>37</cp:revision>
  <dcterms:created xsi:type="dcterms:W3CDTF">2017-07-11T07:45:14Z</dcterms:created>
  <dcterms:modified xsi:type="dcterms:W3CDTF">2023-12-26T06:01:21Z</dcterms:modified>
</cp:coreProperties>
</file>