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8734F5-C608-4EC1-B4B4-855EF3920065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27363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МДОУ </a:t>
            </a:r>
            <a:r>
              <a:rPr lang="ru-RU" sz="3600" b="1" dirty="0" smtClean="0">
                <a:solidFill>
                  <a:srgbClr val="002060"/>
                </a:solidFill>
              </a:rPr>
              <a:t>«Детский сад № 2»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Основная </a:t>
            </a:r>
            <a:r>
              <a:rPr lang="ru-RU" sz="3600" b="1" dirty="0" smtClean="0">
                <a:solidFill>
                  <a:srgbClr val="002060"/>
                </a:solidFill>
              </a:rPr>
              <a:t>общеобразовательная программа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дополнительный раздел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(для ознакомления родителям)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class.a-medianews.ru/images/IMG_42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68863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0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1520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200800" cy="63408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Образовательный процесс</a:t>
            </a:r>
          </a:p>
        </p:txBody>
      </p:sp>
      <p:pic>
        <p:nvPicPr>
          <p:cNvPr id="6" name="Рисунок 4" descr="http://ds880.wmsite.ru/_mod_files/ce_images/regim/bezymjannyj2_185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42271"/>
            <a:ext cx="1750503" cy="14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429447"/>
            <a:ext cx="8640960" cy="4560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u="sng" dirty="0" smtClean="0">
                <a:solidFill>
                  <a:srgbClr val="140E92"/>
                </a:solidFill>
                <a:latin typeface="+mj-lt"/>
              </a:rPr>
              <a:t>Утренний блок</a:t>
            </a:r>
            <a:r>
              <a:rPr lang="en-US" altLang="ru-RU" sz="2400" b="1" u="sng" dirty="0" smtClean="0">
                <a:solidFill>
                  <a:srgbClr val="140E92"/>
                </a:solidFill>
                <a:latin typeface="+mj-lt"/>
              </a:rPr>
              <a:t> I</a:t>
            </a:r>
            <a:r>
              <a:rPr lang="ru-RU" altLang="ru-RU" sz="2400" b="1" u="sng" dirty="0" smtClean="0">
                <a:solidFill>
                  <a:srgbClr val="140E92"/>
                </a:solidFill>
                <a:latin typeface="+mj-lt"/>
              </a:rPr>
              <a:t>         с 7.00 до 9.00 часов </a:t>
            </a:r>
          </a:p>
          <a:p>
            <a:pPr lvl="1" algn="ctr"/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Совместная деятельность воспитателя с ребенком</a:t>
            </a:r>
          </a:p>
          <a:p>
            <a:pPr lvl="1" algn="ctr"/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Свободная самостоятельная игровая деятельность детей</a:t>
            </a:r>
          </a:p>
          <a:p>
            <a:pPr lvl="1" algn="ctr"/>
            <a:endParaRPr lang="ru-RU" altLang="ru-RU" sz="2000" b="1" dirty="0" smtClean="0">
              <a:solidFill>
                <a:srgbClr val="140E92"/>
              </a:solidFill>
              <a:latin typeface="+mj-lt"/>
            </a:endParaRPr>
          </a:p>
          <a:p>
            <a:r>
              <a:rPr lang="ru-RU" altLang="ru-RU" sz="2400" b="1" u="sng" dirty="0" smtClean="0">
                <a:solidFill>
                  <a:srgbClr val="140E92"/>
                </a:solidFill>
              </a:rPr>
              <a:t>Утренний </a:t>
            </a:r>
            <a:r>
              <a:rPr lang="ru-RU" altLang="ru-RU" sz="2400" b="1" u="sng" dirty="0">
                <a:solidFill>
                  <a:srgbClr val="140E92"/>
                </a:solidFill>
              </a:rPr>
              <a:t>блок</a:t>
            </a:r>
            <a:r>
              <a:rPr lang="en-US" altLang="ru-RU" sz="2400" b="1" u="sng" dirty="0">
                <a:solidFill>
                  <a:srgbClr val="140E92"/>
                </a:solidFill>
              </a:rPr>
              <a:t> </a:t>
            </a:r>
            <a:r>
              <a:rPr lang="en-US" altLang="ru-RU" sz="2400" b="1" u="sng" dirty="0" smtClean="0">
                <a:solidFill>
                  <a:srgbClr val="140E92"/>
                </a:solidFill>
              </a:rPr>
              <a:t>II           </a:t>
            </a:r>
            <a:r>
              <a:rPr lang="ru-RU" altLang="ru-RU" sz="2400" b="1" u="sng" dirty="0" smtClean="0">
                <a:solidFill>
                  <a:srgbClr val="140E92"/>
                </a:solidFill>
                <a:latin typeface="+mj-lt"/>
              </a:rPr>
              <a:t>с 9.00 до 12.00 часов </a:t>
            </a:r>
            <a:endParaRPr lang="en-US" altLang="ru-RU" sz="2400" b="1" u="sng" dirty="0" smtClean="0">
              <a:solidFill>
                <a:srgbClr val="140E92"/>
              </a:solidFill>
              <a:latin typeface="+mj-lt"/>
            </a:endParaRPr>
          </a:p>
          <a:p>
            <a:r>
              <a:rPr lang="ru-RU" altLang="ru-RU" b="1" dirty="0" smtClean="0">
                <a:solidFill>
                  <a:srgbClr val="140E92"/>
                </a:solidFill>
                <a:latin typeface="+mj-lt"/>
              </a:rPr>
              <a:t>Регламентированное обучение согласно учебного плана</a:t>
            </a:r>
          </a:p>
          <a:p>
            <a:endParaRPr lang="ru-RU" altLang="ru-RU" b="1" dirty="0" smtClean="0">
              <a:solidFill>
                <a:srgbClr val="140E92"/>
              </a:solidFill>
              <a:latin typeface="+mj-lt"/>
            </a:endParaRPr>
          </a:p>
          <a:p>
            <a:r>
              <a:rPr lang="ru-RU" altLang="ru-RU" sz="2400" b="1" u="sng" dirty="0" smtClean="0">
                <a:solidFill>
                  <a:srgbClr val="140E92"/>
                </a:solidFill>
                <a:latin typeface="+mj-lt"/>
              </a:rPr>
              <a:t>Вечерний блок– с 15.15.  до 19.00 </a:t>
            </a:r>
          </a:p>
          <a:p>
            <a:pPr lvl="1" algn="ctr"/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Кружковая деятельность / индивидуальная работа </a:t>
            </a:r>
          </a:p>
          <a:p>
            <a:pPr lvl="1" algn="ctr"/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Самостоятельная игровая деятельность ребенка  </a:t>
            </a:r>
          </a:p>
          <a:p>
            <a:pPr lvl="1" algn="ctr"/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 Совместная деятельность воспитателя и ребенка</a:t>
            </a:r>
            <a:endParaRPr lang="ru-RU" altLang="ru-RU" sz="2000" b="1" dirty="0" smtClean="0">
              <a:latin typeface="+mj-lt"/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656417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700808"/>
            <a:ext cx="864096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для </a:t>
            </a:r>
            <a:r>
              <a:rPr lang="ru-RU" altLang="ru-RU" sz="2400" b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детей раннего возраста (1 год - 3 года</a:t>
            </a:r>
            <a:r>
              <a:rPr lang="ru-RU" altLang="ru-RU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endParaRPr lang="ru-RU" altLang="ru-RU" sz="2400" b="1" u="sng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предметная деятельность и игры с составными и динамическими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игрушками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экспериментирование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материалами и веществами (песок, вода,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тесто)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общение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взрослым и совместные игры со сверстниками под руководством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взрослого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самообслуживание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 действия с бытовыми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предметами-орудиями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восприятие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смысла музыки, сказок, стихов, рассматривание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картинок</a:t>
            </a:r>
            <a:endParaRPr lang="ru-RU" altLang="ru-RU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двигательная активность</a:t>
            </a: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58259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Содержание  </a:t>
            </a:r>
            <a:b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</a:b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образовательных областей</a:t>
            </a:r>
          </a:p>
        </p:txBody>
      </p:sp>
      <p:pic>
        <p:nvPicPr>
          <p:cNvPr id="6" name="Рисунок 5" descr="http://maple.navatarangam.com/wp-content/uploads/2016/03/37701662_x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8801" r="9383" b="8579"/>
          <a:stretch/>
        </p:blipFill>
        <p:spPr bwMode="auto">
          <a:xfrm>
            <a:off x="2627784" y="4581128"/>
            <a:ext cx="352839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1520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58259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Содержание  </a:t>
            </a:r>
            <a:b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</a:b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образовательных областей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495" y="137533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для </a:t>
            </a:r>
            <a:r>
              <a:rPr lang="ru-RU" altLang="ru-RU" sz="2400" b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детей дошкольного возраста (3 года - 8 лет</a:t>
            </a:r>
            <a:r>
              <a:rPr lang="ru-RU" altLang="ru-RU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endParaRPr lang="ru-RU" altLang="ru-RU" sz="2400" b="1" u="sng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ряд видов деятельности, таких как игровая, включая сюжетно-ролевую игру, игру с правилами и другие виды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игры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коммуникативная (общение и взаимодействие со взрослыми и сверстниками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познавательно-исследовательская (исследования объектов окружающего мира и экспериментирования с ними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восприятие художественной литературы и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фольклора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самообслуживание и элементарный бытовой труд (в помещении и на улице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конструирование из разного материала, включая конструкторы, модули, бумагу, природный и иной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изобразительная (рисование, лепка, аппликация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музыкальная </a:t>
            </a:r>
            <a:endParaRPr lang="ru-RU" altLang="ru-RU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двигательная 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 descr="http://saydalas.kz/files/images/items/13/13617v079aa65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3315439" cy="169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668344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6867" y="332656"/>
            <a:ext cx="6894507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Краткая характеристика взаимодействия </a:t>
            </a: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с родителями</a:t>
            </a:r>
            <a:endParaRPr lang="ru-RU" sz="40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500" y="1714500"/>
            <a:ext cx="8229600" cy="3443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Дошкольное учреждение выступает в роли активного помощника семье в обеспечении единого образовательного пространства «детский сад–семья–социум».</a:t>
            </a:r>
          </a:p>
          <a:p>
            <a:pPr indent="449263">
              <a:defRPr/>
            </a:pPr>
            <a:endParaRPr lang="ru-RU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indent="449263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Дошкольное учреждение постоянно изучает образовательные запросы родителей, проектирует условия для их удовлетворения. Родители постепенно становятся единомышленниками и профессиональными помощниками педагогов.</a:t>
            </a:r>
          </a:p>
          <a:p>
            <a:pPr indent="449263">
              <a:defRPr/>
            </a:pPr>
            <a:endParaRPr lang="ru-RU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49263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 тесном взаимодействии с родителями педагоги организуют образовательную деятельность, создают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высокостимулирующую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развивающую игровую среду.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6146" name="Picture 2" descr="http://mdou2.edu.yar.ru/novosti/yarmarka/img_2844_w300_h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45987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pc7\Desktop\ФОТО\КОНКУРС ПДД\IMG_336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12179" r="23328"/>
          <a:stretch/>
        </p:blipFill>
        <p:spPr bwMode="auto">
          <a:xfrm rot="20907731">
            <a:off x="732193" y="4777544"/>
            <a:ext cx="1914172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mdou2.edu.yar.ru/novosti/subbotnik/img_4103_w600_h10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23015" r="17965" b="14099"/>
          <a:stretch/>
        </p:blipFill>
        <p:spPr bwMode="auto">
          <a:xfrm rot="430458">
            <a:off x="7030232" y="4772372"/>
            <a:ext cx="1664325" cy="1810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0225" y="980728"/>
            <a:ext cx="7772400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Основная образовательная  программа ДОУ разработана на основе ФГОС ДО и примерной программы «Мир открытий»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/>
          </a:p>
        </p:txBody>
      </p:sp>
      <p:sp>
        <p:nvSpPr>
          <p:cNvPr id="5" name="Текст 6"/>
          <p:cNvSpPr txBox="1">
            <a:spLocks/>
          </p:cNvSpPr>
          <p:nvPr/>
        </p:nvSpPr>
        <p:spPr>
          <a:xfrm>
            <a:off x="611560" y="5013176"/>
            <a:ext cx="7691065" cy="122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Приказ Министерства образования и науки РФ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  от 17 октября 2013 г. N 1155 г. Москва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«Об утверждении федерального государственного образовательного стандарта дошкольного образования»</a:t>
            </a:r>
            <a:endParaRPr lang="ru-RU" altLang="ru-RU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C:\Users\Воспитатель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0" y="2276872"/>
            <a:ext cx="3622253" cy="15645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class.a-medianews.ru/images/IMG_429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9160" y="293507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4" descr="http://www.fpp-mpsu.ru/uploads/news/mir-o-3ob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801">
            <a:off x="4334577" y="2413587"/>
            <a:ext cx="4333393" cy="18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4654" y="562825"/>
            <a:ext cx="6417734" cy="14175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Муниципальное дошкольное учреждение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«Детский сад № 2»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ввод в эксплуатацию – 2016 год</a:t>
            </a:r>
          </a:p>
          <a:p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637466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pc7\Desktop\часто требуется\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520" r="5" b="37113"/>
          <a:stretch/>
        </p:blipFill>
        <p:spPr bwMode="auto">
          <a:xfrm>
            <a:off x="1187624" y="1700808"/>
            <a:ext cx="6912768" cy="369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267744" y="5718855"/>
            <a:ext cx="547126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Адрес</a:t>
            </a:r>
            <a:r>
              <a:rPr lang="ru-RU" altLang="ru-RU" sz="1600" b="1" dirty="0" smtClean="0">
                <a:solidFill>
                  <a:srgbClr val="990099"/>
                </a:solidFill>
                <a:latin typeface="+mj-lt"/>
                <a:cs typeface="Times New Roman" pitchFamily="18" charset="0"/>
              </a:rPr>
              <a:t> 		</a:t>
            </a:r>
            <a:r>
              <a:rPr lang="ru-RU" altLang="ru-RU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</a:t>
            </a:r>
            <a:r>
              <a:rPr lang="ru-RU" altLang="ru-RU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Ярославль, ул. </a:t>
            </a:r>
            <a:r>
              <a:rPr lang="ru-RU" altLang="ru-RU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Строителей, </a:t>
            </a:r>
            <a:r>
              <a:rPr lang="ru-RU" altLang="ru-RU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дом </a:t>
            </a:r>
            <a:r>
              <a:rPr lang="ru-RU" altLang="ru-RU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17а</a:t>
            </a:r>
            <a:endParaRPr lang="ru-RU" altLang="ru-RU" sz="1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Телефон/факс</a:t>
            </a:r>
            <a:r>
              <a:rPr lang="ru-RU" altLang="ru-RU" sz="1600" b="1" dirty="0" smtClean="0">
                <a:solidFill>
                  <a:srgbClr val="990099"/>
                </a:solidFill>
                <a:latin typeface="+mj-lt"/>
                <a:cs typeface="Times New Roman" pitchFamily="18" charset="0"/>
              </a:rPr>
              <a:t>   	</a:t>
            </a:r>
            <a:r>
              <a:rPr lang="ru-RU" altLang="ru-RU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4852) </a:t>
            </a:r>
            <a:r>
              <a:rPr lang="ru-RU" altLang="ru-RU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50-11-59</a:t>
            </a:r>
            <a:endParaRPr lang="ru-RU" altLang="ru-RU" sz="1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E-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mail</a:t>
            </a:r>
            <a:r>
              <a:rPr lang="ru-RU" altLang="ru-RU" sz="1600" b="1" dirty="0">
                <a:solidFill>
                  <a:srgbClr val="990099"/>
                </a:solidFill>
                <a:latin typeface="+mj-lt"/>
                <a:cs typeface="Times New Roman" pitchFamily="18" charset="0"/>
              </a:rPr>
              <a:t> </a:t>
            </a:r>
            <a:r>
              <a:rPr lang="ru-RU" altLang="ru-RU" sz="1600" b="1" dirty="0" smtClean="0">
                <a:solidFill>
                  <a:srgbClr val="990099"/>
                </a:solidFill>
                <a:latin typeface="+mj-lt"/>
                <a:cs typeface="Times New Roman" pitchFamily="18" charset="0"/>
              </a:rPr>
              <a:t>		</a:t>
            </a:r>
            <a:r>
              <a:rPr lang="ru-RU" altLang="ru-RU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yardou2@yandex.ru</a:t>
            </a:r>
            <a:endParaRPr lang="ru-RU" altLang="ru-RU" sz="1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Общие сведения</a:t>
            </a:r>
            <a:endParaRPr lang="ru-RU" sz="40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57200" y="1285874"/>
            <a:ext cx="80311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Образовательная программа ориентирована на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реализацию основных задач ФГОС и создает условия для обеспечения в полном объеме права детей на 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образование</a:t>
            </a: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8273" y="2286569"/>
            <a:ext cx="735008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 МДОУ детском саду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№2 функционируют 12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групп: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3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– для детей раннего возраста,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7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– для детей дошкольного возраста (общеразвивающие),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2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–для детей с общим недоразвитием речи (логопедические).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1698" y="3700264"/>
            <a:ext cx="48606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Режим дня составлен с расчетом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12- часовое пребывание ребенка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 детском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саду</a:t>
            </a: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ttp://mdou2.edu.yar.ru/ekskursiya_po_uchrezhdeniyu/gruppi/img_3258_w600_h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27" y="4728301"/>
            <a:ext cx="2547495" cy="1910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class.a-medianews.ru/images/IMG_429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4291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mdou2.edu.yar.ru/novosti/smotr_gotovnosti_k_uchebnomu_godu_2016/img_2711_w300_h2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r="12396"/>
          <a:stretch/>
        </p:blipFill>
        <p:spPr bwMode="auto">
          <a:xfrm>
            <a:off x="395536" y="4844875"/>
            <a:ext cx="2592288" cy="1776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476672"/>
            <a:ext cx="6624736" cy="1152128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Структура </a:t>
            </a:r>
            <a:b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образовательной программы</a:t>
            </a:r>
            <a:endParaRPr lang="ru-RU" sz="36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539552" y="1916832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1 – ЦЕЛЕВОЙ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  <a:cs typeface="Arial" charset="0"/>
              </a:rPr>
              <a:t>(цели, задачи, принципы планируемые результаты освоения программы)</a:t>
            </a:r>
          </a:p>
          <a:p>
            <a:pPr>
              <a:lnSpc>
                <a:spcPct val="120000"/>
              </a:lnSpc>
            </a:pPr>
            <a:endParaRPr lang="ru-RU" altLang="ru-RU" b="1" dirty="0" smtClean="0">
              <a:solidFill>
                <a:srgbClr val="140E92"/>
              </a:solidFill>
              <a:latin typeface="+mj-lt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2  – СОДЕРЖАТЕЛЬНЫЙ (тематические модули по всем направлениям развития ребенка)</a:t>
            </a:r>
          </a:p>
          <a:p>
            <a:pPr>
              <a:lnSpc>
                <a:spcPct val="120000"/>
              </a:lnSpc>
            </a:pPr>
            <a:endParaRPr lang="ru-RU" altLang="ru-RU" b="1" dirty="0" smtClean="0">
              <a:solidFill>
                <a:srgbClr val="140E92"/>
              </a:solidFill>
              <a:latin typeface="+mj-lt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 3–ОРГАНИЗАЦИОННЫЙ  (материально-техническое обеспечение программы, режим дня, планирование и оснащение РППС)</a:t>
            </a:r>
          </a:p>
          <a:p>
            <a:pPr>
              <a:lnSpc>
                <a:spcPct val="120000"/>
              </a:lnSpc>
            </a:pPr>
            <a:endParaRPr lang="ru-RU" altLang="ru-RU" b="1" dirty="0" smtClean="0">
              <a:solidFill>
                <a:srgbClr val="140E92"/>
              </a:solidFill>
              <a:latin typeface="+mj-lt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4 – ДОПОЛНИТЕЛЬНЫЙ (презентация основных сведений из программы для родителей)</a:t>
            </a:r>
          </a:p>
          <a:p>
            <a:endParaRPr lang="ru-RU" altLang="ru-RU" dirty="0" smtClean="0"/>
          </a:p>
        </p:txBody>
      </p:sp>
      <p:pic>
        <p:nvPicPr>
          <p:cNvPr id="6" name="Рисунок 5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668344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1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1520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79612" y="404813"/>
            <a:ext cx="6840859" cy="8639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140E92"/>
                </a:solidFill>
              </a:rPr>
              <a:t>Возрастные </a:t>
            </a:r>
            <a:br>
              <a:rPr lang="ru-RU" sz="2700" b="1" dirty="0" smtClean="0">
                <a:solidFill>
                  <a:srgbClr val="140E92"/>
                </a:solidFill>
              </a:rPr>
            </a:br>
            <a:r>
              <a:rPr lang="ru-RU" sz="2700" b="1" dirty="0" smtClean="0">
                <a:solidFill>
                  <a:srgbClr val="140E92"/>
                </a:solidFill>
              </a:rPr>
              <a:t>психофизические особенности </a:t>
            </a:r>
            <a:r>
              <a:rPr lang="ru-RU" sz="2700" b="1" dirty="0" smtClean="0">
                <a:solidFill>
                  <a:srgbClr val="140E92"/>
                </a:solidFill>
              </a:rPr>
              <a:t>развития детей</a:t>
            </a:r>
            <a:r>
              <a:rPr lang="ru-RU" sz="2700" b="1" dirty="0" smtClean="0">
                <a:solidFill>
                  <a:srgbClr val="140E92"/>
                </a:solidFill>
              </a:rPr>
              <a:t/>
            </a:r>
            <a:br>
              <a:rPr lang="ru-RU" sz="2700" b="1" dirty="0" smtClean="0">
                <a:solidFill>
                  <a:srgbClr val="140E92"/>
                </a:solidFill>
              </a:rPr>
            </a:br>
            <a:r>
              <a:rPr lang="ru-RU" dirty="0" smtClean="0">
                <a:solidFill>
                  <a:srgbClr val="140E92"/>
                </a:solidFill>
                <a:latin typeface="Times New Roman" pitchFamily="16" charset="0"/>
              </a:rPr>
              <a:t/>
            </a:r>
            <a:br>
              <a:rPr lang="ru-RU" dirty="0" smtClean="0">
                <a:solidFill>
                  <a:srgbClr val="140E92"/>
                </a:solidFill>
                <a:latin typeface="Times New Roman" pitchFamily="16" charset="0"/>
              </a:rPr>
            </a:br>
            <a:endParaRPr lang="ru-RU" dirty="0">
              <a:solidFill>
                <a:srgbClr val="140E92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8712968" cy="4464496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dirty="0" smtClean="0">
              <a:solidFill>
                <a:srgbClr val="C00000"/>
              </a:solidFill>
              <a:latin typeface="+mj-lt"/>
              <a:ea typeface="SimSun" charset="-122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dirty="0">
              <a:solidFill>
                <a:srgbClr val="C00000"/>
              </a:solidFill>
              <a:latin typeface="+mj-lt"/>
              <a:ea typeface="SimSun" charset="-122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SimSun" charset="-122"/>
              </a:rPr>
              <a:t>Дети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  <a:ea typeface="SimSun" charset="-122"/>
              </a:rPr>
              <a:t>от 2-3 лет - «ДУМАЮ, ДЕЙСТВУЯ!»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+mj-lt"/>
                <a:ea typeface="SimSun" charset="-122"/>
              </a:rPr>
              <a:t>Ключ возраста: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ea typeface="SimSun" charset="-122"/>
              </a:rPr>
              <a:t>До 5 лет все основные психические процессы -внимание, мышление, память носят у ребенка непроизвольный характер, 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SimSun" charset="-122"/>
              </a:rPr>
              <a:t>именно поэтому технологии </a:t>
            </a:r>
            <a:r>
              <a:rPr lang="ru-RU" sz="1800" b="1" i="1" dirty="0" err="1" smtClean="0">
                <a:solidFill>
                  <a:srgbClr val="002060"/>
                </a:solidFill>
                <a:latin typeface="+mj-lt"/>
                <a:ea typeface="SimSun" charset="-122"/>
              </a:rPr>
              <a:t>деятельностного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SimSun" charset="-122"/>
              </a:rPr>
              <a:t> типа наиболее оптимальны к применению в детском саду.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endParaRPr lang="ru-RU" sz="1800" b="1" dirty="0" smtClean="0">
              <a:solidFill>
                <a:srgbClr val="C00000"/>
              </a:solidFill>
              <a:latin typeface="+mj-lt"/>
              <a:ea typeface="SimSun" charset="-122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SimSun" charset="-122"/>
              </a:rPr>
              <a:t>Дети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  <a:ea typeface="SimSun" charset="-122"/>
              </a:rPr>
              <a:t>от 3-4 лет - «Я САМ!»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+mj-lt"/>
                <a:ea typeface="SimSun" charset="-122"/>
              </a:rPr>
              <a:t>Ключ возраста: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ea typeface="SimSun" charset="-122"/>
              </a:rPr>
              <a:t>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 «Я буду!» и «Я не буду!», 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SimSun" charset="-122"/>
              </a:rPr>
              <a:t>именно поэтому так важно прививать ребенку первейшие навыки самообслуживания и поддерживать проявления его самостоятельности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dirty="0" smtClean="0">
              <a:solidFill>
                <a:srgbClr val="C00000"/>
              </a:solidFill>
              <a:latin typeface="+mj-lt"/>
              <a:ea typeface="SimSun" charset="-122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SimSun" charset="-122"/>
              </a:rPr>
              <a:t>Дети с 4-5 лет - «ЛЮБОЗНАТЕЛЬНЫЕ ПОЧЕМУЧКИ!»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+mj-lt"/>
                <a:ea typeface="SimSun" charset="-122"/>
              </a:rPr>
              <a:t>Ключ возраста: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ea typeface="SimSun" charset="-122"/>
              </a:rPr>
              <a:t>Четырехлетний ребенок часто задает вопрос «Почему?».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ea typeface="SimSun" charset="-122"/>
              </a:rPr>
              <a:t>Ему становятся интересны связи явлений, причинно — следственные отношения, 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SimSun" charset="-122"/>
              </a:rPr>
              <a:t>именно поэтому так важно с ребенком беседовать, придумывать, фантазировать, играть.</a:t>
            </a:r>
          </a:p>
        </p:txBody>
      </p:sp>
      <p:pic>
        <p:nvPicPr>
          <p:cNvPr id="6" name="Рисунок 5" descr="https://im0-tub-ru.yandex.net/i?id=b1c0c6dfeb61750f33e90656176d6877&amp;n=33&amp;h=215&amp;w=1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89638"/>
            <a:ext cx="525442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athematic.at.ua/_ph/1/6324923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30092"/>
            <a:ext cx="585911" cy="64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atic-eu.insales.ru/images/products/1/3456/64179584/%D0%BF%D0%BE%D1%87%D0%B5%D0%BC%D1%83%D1%87%D0%BA%D0%B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64" y="4792061"/>
            <a:ext cx="773154" cy="62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1520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korkinodetsad.ru/i/img/2199ac3ab2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40105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4.infourok.ru/uploads/ex/0264/000161f3-d791c8ee/img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6666" r="7433" b="8289"/>
          <a:stretch/>
        </p:blipFill>
        <p:spPr bwMode="auto">
          <a:xfrm>
            <a:off x="6444208" y="1268760"/>
            <a:ext cx="852170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9612" y="404813"/>
            <a:ext cx="6840859" cy="8639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140E92"/>
                </a:solidFill>
              </a:rPr>
              <a:t>Возрастные </a:t>
            </a:r>
            <a:br>
              <a:rPr lang="ru-RU" sz="2700" b="1" dirty="0" smtClean="0">
                <a:solidFill>
                  <a:srgbClr val="140E92"/>
                </a:solidFill>
              </a:rPr>
            </a:br>
            <a:r>
              <a:rPr lang="ru-RU" sz="2700" b="1" dirty="0" smtClean="0">
                <a:solidFill>
                  <a:srgbClr val="140E92"/>
                </a:solidFill>
              </a:rPr>
              <a:t>психофизические особенности </a:t>
            </a:r>
            <a:r>
              <a:rPr lang="ru-RU" sz="2700" b="1" dirty="0" smtClean="0">
                <a:solidFill>
                  <a:srgbClr val="140E92"/>
                </a:solidFill>
              </a:rPr>
              <a:t>развития детей</a:t>
            </a:r>
            <a:r>
              <a:rPr lang="ru-RU" sz="2700" b="1" dirty="0" smtClean="0">
                <a:solidFill>
                  <a:srgbClr val="140E92"/>
                </a:solidFill>
              </a:rPr>
              <a:t/>
            </a:r>
            <a:br>
              <a:rPr lang="ru-RU" sz="2700" b="1" dirty="0" smtClean="0">
                <a:solidFill>
                  <a:srgbClr val="140E92"/>
                </a:solidFill>
              </a:rPr>
            </a:br>
            <a:r>
              <a:rPr lang="ru-RU" dirty="0" smtClean="0">
                <a:solidFill>
                  <a:srgbClr val="140E92"/>
                </a:solidFill>
                <a:latin typeface="Times New Roman" pitchFamily="16" charset="0"/>
              </a:rPr>
              <a:t/>
            </a:r>
            <a:br>
              <a:rPr lang="ru-RU" dirty="0" smtClean="0">
                <a:solidFill>
                  <a:srgbClr val="140E92"/>
                </a:solidFill>
                <a:latin typeface="Times New Roman" pitchFamily="16" charset="0"/>
              </a:rPr>
            </a:br>
            <a:endParaRPr lang="ru-RU" dirty="0">
              <a:solidFill>
                <a:srgbClr val="140E92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183562" cy="36718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SimSun" charset="-122"/>
              </a:rPr>
              <a:t>Дети с 5-6 лет - «УЖЕ БОЛЬШИЕ»</a:t>
            </a:r>
          </a:p>
          <a:p>
            <a:pPr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+mj-lt"/>
                <a:ea typeface="SimSun" charset="-122"/>
              </a:rPr>
              <a:t>Ключ возраста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ea typeface="SimSun" charset="-122"/>
              </a:rPr>
              <a:t>: В развитии ребенка происходит большой скачок: появляется способность управлять своим поведением, а так же процессами внимания и запоминания, 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SimSun" charset="-122"/>
              </a:rPr>
              <a:t>именно поэтому важно ребенку объяснять понятия «хочу» и «надо», тренировать его выдержку, произвольность поведения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SimSun" charset="-122"/>
              </a:rPr>
              <a:t>.</a:t>
            </a:r>
          </a:p>
          <a:p>
            <a:pPr>
              <a:defRPr/>
            </a:pP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+mj-lt"/>
              <a:ea typeface="SimSun" charset="-122"/>
            </a:endParaRPr>
          </a:p>
          <a:p>
            <a:pPr>
              <a:defRPr/>
            </a:pPr>
            <a:endParaRPr lang="ru-RU" sz="1800" b="1" dirty="0" smtClean="0">
              <a:solidFill>
                <a:srgbClr val="FFC000"/>
              </a:solidFill>
              <a:latin typeface="+mj-lt"/>
              <a:ea typeface="SimSun" charset="-122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SimSun" charset="-122"/>
              </a:rPr>
              <a:t>Дети с 6-7 лет - «МЕЧТАТЕЛИ, ПОМОЩНИКИ, БУДУЩИЕ УЧЕНИКИ!»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+mj-lt"/>
                <a:ea typeface="SimSun" charset="-122"/>
              </a:rPr>
              <a:t>Ключ возраста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ea typeface="SimSun" charset="-122"/>
              </a:rPr>
              <a:t>: В 6-7 лет любознательность выходит за рамки «видимого» мира, наглядно-образное мышление постепенно уступает место логическому. 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SimSun" charset="-122"/>
              </a:rPr>
              <a:t>Произвольность поведения и психических процессов имеет решающее значение для успешности школьного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6264696" cy="850106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Используемые программы</a:t>
            </a:r>
            <a:endParaRPr lang="ru-RU" sz="36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pic>
        <p:nvPicPr>
          <p:cNvPr id="6" name="Рисунок 5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740352" y="476672"/>
            <a:ext cx="1002729" cy="984974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100747"/>
            <a:ext cx="8207375" cy="5543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МДОУ  «Детский сад 2»  реализует  основную образовательную </a:t>
            </a:r>
          </a:p>
          <a:p>
            <a:pPr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программу ДОУ,  разработанную на основе следующих программ:</a:t>
            </a:r>
          </a:p>
          <a:p>
            <a:pPr lvl="0" algn="l"/>
            <a:endParaRPr lang="ru-RU" sz="1700" b="1" dirty="0" smtClean="0">
              <a:solidFill>
                <a:srgbClr val="002060"/>
              </a:solidFill>
              <a:latin typeface="+mj-lt"/>
            </a:endParaRPr>
          </a:p>
          <a:p>
            <a:pPr lvl="0" algn="l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•</a:t>
            </a:r>
            <a:r>
              <a:rPr lang="ru-RU" sz="1800" b="1" u="sng" dirty="0" smtClean="0">
                <a:solidFill>
                  <a:srgbClr val="002060"/>
                </a:solidFill>
                <a:latin typeface="+mj-lt"/>
              </a:rPr>
              <a:t>Примерной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основной образовательной программы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дошкольного образования «Мир открытий» </a:t>
            </a:r>
            <a:r>
              <a:rPr lang="ru-RU" sz="1800" b="1" i="1" dirty="0">
                <a:solidFill>
                  <a:srgbClr val="002060"/>
                </a:solidFill>
                <a:latin typeface="+mj-lt"/>
              </a:rPr>
              <a:t>под ред. </a:t>
            </a:r>
            <a:r>
              <a:rPr lang="ru-RU" sz="1800" b="1" i="1" dirty="0" err="1">
                <a:solidFill>
                  <a:srgbClr val="002060"/>
                </a:solidFill>
                <a:latin typeface="+mj-lt"/>
              </a:rPr>
              <a:t>Л.Г.Петерсон</a:t>
            </a:r>
            <a:r>
              <a:rPr lang="ru-RU" sz="1800" b="1" i="1" dirty="0">
                <a:solidFill>
                  <a:srgbClr val="002060"/>
                </a:solidFill>
                <a:latin typeface="+mj-lt"/>
              </a:rPr>
              <a:t>., </a:t>
            </a:r>
            <a:r>
              <a:rPr lang="ru-RU" sz="1800" b="1" i="1" dirty="0" err="1">
                <a:solidFill>
                  <a:srgbClr val="002060"/>
                </a:solidFill>
                <a:latin typeface="+mj-lt"/>
              </a:rPr>
              <a:t>И.А.Лыковой</a:t>
            </a:r>
            <a:r>
              <a:rPr lang="ru-RU" sz="1800" b="1" i="1" dirty="0">
                <a:solidFill>
                  <a:srgbClr val="002060"/>
                </a:solidFill>
                <a:latin typeface="+mj-lt"/>
              </a:rPr>
              <a:t>. – М.: Издательский дом «Цветной мир»,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</a:rPr>
              <a:t>2016 </a:t>
            </a:r>
            <a:endParaRPr lang="ru-RU" sz="1800" b="1" dirty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  <a:latin typeface="+mj-lt"/>
              </a:rPr>
              <a:t> </a:t>
            </a:r>
          </a:p>
          <a:p>
            <a:pPr lvl="0" algn="l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•</a:t>
            </a:r>
            <a:r>
              <a:rPr lang="ru-RU" sz="1800" b="1" u="sng" dirty="0" smtClean="0">
                <a:solidFill>
                  <a:srgbClr val="002060"/>
                </a:solidFill>
                <a:latin typeface="+mj-lt"/>
              </a:rPr>
              <a:t>Адаптированной коррекционной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программы для детей дошкольного возраста с тяжелой патологией речи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  <a:latin typeface="+mj-lt"/>
              </a:rPr>
              <a:t>• </a:t>
            </a:r>
            <a:r>
              <a:rPr lang="ru-RU" sz="1800" b="1" u="sng" dirty="0" smtClean="0">
                <a:solidFill>
                  <a:srgbClr val="002060"/>
                </a:solidFill>
                <a:latin typeface="+mj-lt"/>
              </a:rPr>
              <a:t>Парциальных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программ:</a:t>
            </a:r>
            <a:endParaRPr lang="ru-RU" sz="1800" b="1" dirty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  <a:latin typeface="+mj-lt"/>
              </a:rPr>
              <a:t>«Формирование культуры безопасности у детей от 3 до 8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лет», Тимофеева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Л.Л. 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Игралочка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»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Петерсон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Л.Г.,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Кочемасова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Е.Е.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(математика)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  <a:latin typeface="+mj-lt"/>
              </a:rPr>
              <a:t>«Ладушки».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Каплунова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И.,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Новоскольцева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И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. (музыка)</a:t>
            </a:r>
            <a:r>
              <a:rPr lang="ru-RU" sz="1800" dirty="0" smtClean="0">
                <a:latin typeface="+mj-lt"/>
              </a:rPr>
              <a:t>».</a:t>
            </a:r>
            <a:endParaRPr lang="ru-RU" sz="1800" dirty="0">
              <a:latin typeface="+mj-lt"/>
            </a:endParaRPr>
          </a:p>
          <a:p>
            <a:pPr algn="l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altLang="ru-RU" sz="1600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ru-RU" altLang="ru-RU" sz="1600" b="1" dirty="0" smtClean="0">
                <a:solidFill>
                  <a:srgbClr val="0070C0"/>
                </a:solidFill>
              </a:rPr>
              <a:t>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04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524328" y="332656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090556" cy="12156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Используемые современные обр</a:t>
            </a:r>
            <a:r>
              <a:rPr lang="ru-RU" sz="3600" b="1" dirty="0">
                <a:solidFill>
                  <a:srgbClr val="002060"/>
                </a:solidFill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</a:rPr>
              <a:t>зовательные технологии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95536" y="1664804"/>
            <a:ext cx="1224136" cy="1368152"/>
          </a:xfrm>
          <a:prstGeom prst="round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2051720" y="1880828"/>
            <a:ext cx="5976664" cy="93610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Технология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деятельностного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метода «Ситуация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» Л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 Г.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Петерсон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Рисунок 11" descr="Презентация технологи - Большой архив учебников"/>
          <p:cNvPicPr/>
          <p:nvPr/>
        </p:nvPicPr>
        <p:blipFill rotWithShape="1"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16402" b="14783"/>
          <a:stretch/>
        </p:blipFill>
        <p:spPr bwMode="auto">
          <a:xfrm>
            <a:off x="395536" y="3176972"/>
            <a:ext cx="1224136" cy="1462216"/>
          </a:xfrm>
          <a:prstGeom prst="round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2034275" y="3440028"/>
            <a:ext cx="5976664" cy="93610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Технология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проблемного диалога</a:t>
            </a:r>
          </a:p>
          <a:p>
            <a:pPr marL="0" indent="0" algn="ctr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Е.Л.Мельниковой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4" name="Picture 2" descr="http://im1-tub-ru.yandex.net/i?id=23c46059c66f18f37e73038dbf310b75-99-144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219302" cy="154817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4"/>
          <p:cNvSpPr txBox="1">
            <a:spLocks/>
          </p:cNvSpPr>
          <p:nvPr/>
        </p:nvSpPr>
        <p:spPr>
          <a:xfrm>
            <a:off x="2034275" y="5103186"/>
            <a:ext cx="5976663" cy="93610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Элементы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здоровьесберегающей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технологии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В.Ф.Базарного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613</TotalTime>
  <Words>790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МДОУ «Детский сад № 2» Основная общеобразовательная программа  дополнительный раздел (для ознакомления родителям)</vt:lpstr>
      <vt:lpstr>Презентация PowerPoint</vt:lpstr>
      <vt:lpstr>Презентация PowerPoint</vt:lpstr>
      <vt:lpstr>Презентация PowerPoint</vt:lpstr>
      <vt:lpstr>Презентация PowerPoint</vt:lpstr>
      <vt:lpstr>Возрастные  психофизические особенности развития детей  </vt:lpstr>
      <vt:lpstr>Возрастные  психофизические особенности развития детей  </vt:lpstr>
      <vt:lpstr>Презентация PowerPoint</vt:lpstr>
      <vt:lpstr>Используемые современные образовательные технологии</vt:lpstr>
      <vt:lpstr>Образовательный процесс</vt:lpstr>
      <vt:lpstr>Содержание   образовательных областей</vt:lpstr>
      <vt:lpstr>Содержание   образовательных областей</vt:lpstr>
      <vt:lpstr>Краткая характеристика взаимодействия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2» основная общеобразовательная программа  дополнительный</dc:title>
  <dc:creator>pc7</dc:creator>
  <cp:lastModifiedBy>pc7</cp:lastModifiedBy>
  <cp:revision>17</cp:revision>
  <dcterms:created xsi:type="dcterms:W3CDTF">2017-07-11T07:45:14Z</dcterms:created>
  <dcterms:modified xsi:type="dcterms:W3CDTF">2017-07-13T11:20:06Z</dcterms:modified>
</cp:coreProperties>
</file>