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98" r:id="rId6"/>
    <p:sldId id="262" r:id="rId7"/>
    <p:sldId id="266" r:id="rId8"/>
    <p:sldId id="270" r:id="rId9"/>
    <p:sldId id="271" r:id="rId10"/>
    <p:sldId id="293" r:id="rId11"/>
    <p:sldId id="295" r:id="rId12"/>
    <p:sldId id="273" r:id="rId13"/>
    <p:sldId id="291" r:id="rId14"/>
    <p:sldId id="294" r:id="rId15"/>
    <p:sldId id="292" r:id="rId16"/>
    <p:sldId id="275" r:id="rId17"/>
    <p:sldId id="277" r:id="rId18"/>
    <p:sldId id="279" r:id="rId19"/>
    <p:sldId id="290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2FC59-45F3-4B3A-966B-2B49372F5B8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E8756-F6BE-4401-9E4D-995F4B8B0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8756-F6BE-4401-9E4D-995F4B8B0A4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8756-F6BE-4401-9E4D-995F4B8B0A4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785794"/>
            <a:ext cx="8134672" cy="46085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                                    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endParaRPr lang="ru-RU" i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5716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00B0F0"/>
                </a:solidFill>
              </a:rPr>
              <a:t>Использование блоков </a:t>
            </a:r>
            <a:r>
              <a:rPr lang="ru-RU" dirty="0" err="1" smtClean="0">
                <a:solidFill>
                  <a:srgbClr val="00B0F0"/>
                </a:solidFill>
              </a:rPr>
              <a:t>Дьенеша</a:t>
            </a:r>
            <a:r>
              <a:rPr lang="ru-RU" dirty="0" smtClean="0">
                <a:solidFill>
                  <a:srgbClr val="00B0F0"/>
                </a:solidFill>
              </a:rPr>
              <a:t> с целью развития</a:t>
            </a:r>
          </a:p>
          <a:p>
            <a:r>
              <a:rPr lang="ru-RU" dirty="0" err="1" smtClean="0">
                <a:solidFill>
                  <a:srgbClr val="00B0F0"/>
                </a:solidFill>
              </a:rPr>
              <a:t>логико</a:t>
            </a:r>
            <a:r>
              <a:rPr lang="ru-RU" dirty="0" smtClean="0">
                <a:solidFill>
                  <a:srgbClr val="00B0F0"/>
                </a:solidFill>
              </a:rPr>
              <a:t> – математических представлений у детей дошкольного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                                      возраста.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3810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Юля-ля-ля\Рабочий стол\ДЕТСКИЙ САД\P319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458116" cy="51117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428604"/>
            <a:ext cx="396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                         </a:t>
            </a:r>
            <a:r>
              <a:rPr lang="ru-RU" b="1" dirty="0" smtClean="0">
                <a:solidFill>
                  <a:srgbClr val="00B050"/>
                </a:solidFill>
              </a:rPr>
              <a:t>Игра «Художники»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Играя в предлагаемые в комплекте игры , ребенок учится </a:t>
            </a:r>
            <a:r>
              <a:rPr lang="ru-RU" sz="1400" b="1" u="sng" dirty="0" smtClean="0"/>
              <a:t>сравнивать, обобщать, классифицировать </a:t>
            </a:r>
            <a:r>
              <a:rPr lang="ru-RU" sz="1400" dirty="0" smtClean="0"/>
              <a:t>предметы по нескольким признакам. </a:t>
            </a:r>
            <a:r>
              <a:rPr lang="ru-RU" sz="1400" b="1" u="sng" dirty="0" smtClean="0"/>
              <a:t>Кодировать</a:t>
            </a:r>
            <a:r>
              <a:rPr lang="ru-RU" sz="1400" dirty="0" smtClean="0"/>
              <a:t> - декодировать информацию с помощью специальных символов. Знакомится с алгоритмами. Закрепляет умение складывать и вычитать.</a:t>
            </a:r>
            <a:endParaRPr lang="ru-RU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786214" cy="511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Это </a:t>
            </a:r>
            <a:r>
              <a:rPr lang="ru-RU" sz="1400" dirty="0">
                <a:latin typeface="Bookman Old Style" pitchFamily="18" charset="0"/>
              </a:rPr>
              <a:t>игра для среднего возраста, но хочу вам заметить, что чем раньше ребенок знакомиться с блоками, как часто и последовательно он с ними работает, тем раньше он готов принимать более сложные условия игр. 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>
                <a:latin typeface="Bookman Old Style" pitchFamily="18" charset="0"/>
              </a:rPr>
              <a:t>В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>
                <a:latin typeface="Bookman Old Style" pitchFamily="18" charset="0"/>
              </a:rPr>
              <a:t>составлении аппликаций, рисунков, играх.</a:t>
            </a:r>
          </a:p>
          <a:p>
            <a:r>
              <a:rPr lang="ru-RU" sz="1400" dirty="0">
                <a:latin typeface="Bookman Old Style" pitchFamily="18" charset="0"/>
              </a:rPr>
              <a:t>Вашему вниманию предлагается игра с алгоритмами </a:t>
            </a:r>
          </a:p>
          <a:p>
            <a:pPr>
              <a:buNone/>
            </a:pPr>
            <a:endParaRPr lang="ru-RU" sz="2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000" dirty="0" smtClean="0">
              <a:latin typeface="Bookman Old Style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286124"/>
            <a:ext cx="4714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00034" y="1714488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«Построй дорожку»</a:t>
            </a:r>
          </a:p>
          <a:p>
            <a:r>
              <a:rPr lang="ru-RU" sz="1400" dirty="0" smtClean="0"/>
              <a:t>Цель: развивать умение выделять свойства в предметах, абстрагировать эти свойства от других, следовать определенным правилам при решении практических задач.</a:t>
            </a:r>
          </a:p>
          <a:p>
            <a:r>
              <a:rPr lang="ru-RU" sz="1400" dirty="0" smtClean="0"/>
              <a:t>Ход игры: перед детьми – таблица, на полу – блоки. Игровая задача: построить дорожки для пешеходов и автомобилей в городе. Правила построения дорожек записаны в таблице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Юля-ля-ля\Рабочий стол\ДЕТСКИЙ САД\P319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6886580" cy="482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434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Построй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дорожку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Юля-ля-ля\Рабочий стол\ДЕТСКИЙ САД\P319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8604"/>
            <a:ext cx="3643338" cy="2571767"/>
          </a:xfrm>
          <a:prstGeom prst="rect">
            <a:avLst/>
          </a:prstGeom>
          <a:noFill/>
        </p:spPr>
      </p:pic>
      <p:pic>
        <p:nvPicPr>
          <p:cNvPr id="8196" name="Picture 4" descr="C:\Documents and Settings\Юля-ля-ля\Рабочий стол\ДЕТСКИЙ САД\P319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0504"/>
            <a:ext cx="3814746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4429132"/>
            <a:ext cx="352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Ориентировка на листе бумаги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000108"/>
            <a:ext cx="370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Подбери недостающие блоки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642918"/>
            <a:ext cx="477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          Подбери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ключ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к замку.   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Documents and Settings\Юля-ля-ля\Рабочий стол\ДЕТСКИЙ САД\P319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929090" cy="3857652"/>
          </a:xfrm>
          <a:prstGeom prst="rect">
            <a:avLst/>
          </a:prstGeom>
          <a:noFill/>
        </p:spPr>
      </p:pic>
      <p:pic>
        <p:nvPicPr>
          <p:cNvPr id="6147" name="Picture 3" descr="C:\Documents and Settings\Юля-ля-ля\Рабочий стол\ДЕТСКИЙ САД\P319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857620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715016"/>
            <a:ext cx="287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А) </a:t>
            </a:r>
            <a:r>
              <a:rPr lang="ru-RU" dirty="0" smtClean="0">
                <a:solidFill>
                  <a:srgbClr val="FFFF00"/>
                </a:solidFill>
              </a:rPr>
              <a:t>Цвет, форма, размер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5715016"/>
            <a:ext cx="40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Б) </a:t>
            </a:r>
            <a:r>
              <a:rPr lang="ru-RU" dirty="0" smtClean="0">
                <a:solidFill>
                  <a:srgbClr val="FFFF00"/>
                </a:solidFill>
              </a:rPr>
              <a:t>Цвет, форма, размер, толщина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                                      Игра </a:t>
            </a:r>
            <a:r>
              <a:rPr lang="ru-RU" sz="1400" b="1" dirty="0">
                <a:latin typeface="Bookman Old Style" pitchFamily="18" charset="0"/>
              </a:rPr>
              <a:t>«Архитекторы»</a:t>
            </a:r>
            <a:endParaRPr lang="ru-RU" sz="1400" dirty="0">
              <a:latin typeface="Bookman Old Style" pitchFamily="18" charset="0"/>
            </a:endParaRPr>
          </a:p>
          <a:p>
            <a:r>
              <a:rPr lang="ru-RU" sz="1200" dirty="0" smtClean="0">
                <a:latin typeface="Bookman Old Style" pitchFamily="18" charset="0"/>
              </a:rPr>
              <a:t>Материал: Алгоритмы №№ 1, 2, Блоки </a:t>
            </a:r>
            <a:r>
              <a:rPr lang="ru-RU" sz="1200" dirty="0" err="1" smtClean="0">
                <a:latin typeface="Bookman Old Style" pitchFamily="18" charset="0"/>
              </a:rPr>
              <a:t>Дьенеша</a:t>
            </a:r>
            <a:endParaRPr lang="ru-RU" sz="12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Bookman Old Style" pitchFamily="18" charset="0"/>
              </a:rPr>
              <a:t>   Описание игры: Детям предлагается разработать проект детской площадки; выбрать необходимый строительный материал; построить объекты детской площадки. </a:t>
            </a:r>
            <a:r>
              <a:rPr lang="ru-RU" sz="1200" dirty="0" smtClean="0">
                <a:solidFill>
                  <a:srgbClr val="00B050"/>
                </a:solidFill>
                <a:latin typeface="Bookman Old Style" pitchFamily="18" charset="0"/>
              </a:rPr>
              <a:t>Выбор строительного материала в строгом соответствии с правилами </a:t>
            </a:r>
            <a:r>
              <a:rPr lang="ru-RU" sz="1200" dirty="0" smtClean="0">
                <a:latin typeface="Bookman Old Style" pitchFamily="18" charset="0"/>
              </a:rPr>
              <a:t>(по алгоритму №1 или по алгоритму № 2). Как выбрать строительный материал»? Давайте вместе сделаем это, пользуясь алгоритмом № 1.</a:t>
            </a:r>
          </a:p>
          <a:p>
            <a:pPr>
              <a:buNone/>
            </a:pPr>
            <a:r>
              <a:rPr lang="ru-RU" sz="1200" dirty="0" smtClean="0">
                <a:latin typeface="Bookman Old Style" pitchFamily="18" charset="0"/>
              </a:rPr>
              <a:t>Берем любой блок. Пусть это будет, например, </a:t>
            </a:r>
            <a:r>
              <a:rPr lang="ru-RU" sz="1200" b="1" u="sng" dirty="0" smtClean="0">
                <a:solidFill>
                  <a:srgbClr val="FFFF00"/>
                </a:solidFill>
                <a:latin typeface="Bookman Old Style" pitchFamily="18" charset="0"/>
              </a:rPr>
              <a:t>синий большой толстый треугольный блок</a:t>
            </a:r>
            <a:r>
              <a:rPr lang="ru-RU" sz="1200" dirty="0" smtClean="0">
                <a:latin typeface="Bookman Old Style" pitchFamily="18" charset="0"/>
              </a:rPr>
              <a:t>. Слово «начало» подсказывает нам откуда начинать путь (движение по блок схеме). В ромбе вопрос: «красный наш блок?» - Нет. Двигаемся вправо. Во втором ромбе вопрос: «круглый наш блок?» - Нет и попадаем на конец блок-схемы. Наш блок может быть использован при строительстве. </a:t>
            </a:r>
            <a:r>
              <a:rPr lang="ru-RU" sz="1200" b="1" u="sng" dirty="0" smtClean="0">
                <a:solidFill>
                  <a:srgbClr val="FFFF00"/>
                </a:solidFill>
                <a:latin typeface="Bookman Old Style" pitchFamily="18" charset="0"/>
              </a:rPr>
              <a:t>Возьмем красный большой тонкий круглый блок. </a:t>
            </a:r>
            <a:r>
              <a:rPr lang="ru-RU" sz="1200" dirty="0" smtClean="0">
                <a:latin typeface="Bookman Old Style" pitchFamily="18" charset="0"/>
              </a:rPr>
              <a:t>На вопрос «красный?» Отвечаем «да» и двигаемся влево. По правилу красный цвет меняем на синий и уже с синим блоком возвращаемся к началу. На вопрос»красный?» Отвечаем «нет» и двигаемся вправо. На вопрос «круглый?» Отвечаем «да» и затем изменим круглую форму на квадратную. Таким образом к концу наш блок будет синим квадратным большим тонким.</a:t>
            </a:r>
          </a:p>
          <a:p>
            <a:pPr>
              <a:buNone/>
            </a:pPr>
            <a:r>
              <a:rPr lang="ru-RU" sz="1200" dirty="0" smtClean="0">
                <a:latin typeface="Bookman Old Style" pitchFamily="18" charset="0"/>
              </a:rPr>
              <a:t>Таким образом весь наш строительный материал будет, т. е</a:t>
            </a:r>
            <a:r>
              <a:rPr lang="ru-RU" sz="1200" b="1" i="1" dirty="0" smtClean="0">
                <a:latin typeface="Bookman Old Style" pitchFamily="18" charset="0"/>
              </a:rPr>
              <a:t>. </a:t>
            </a:r>
            <a:r>
              <a:rPr lang="ru-RU" sz="1200" b="1" i="1" dirty="0" err="1" smtClean="0">
                <a:solidFill>
                  <a:srgbClr val="FFFF00"/>
                </a:solidFill>
                <a:latin typeface="Bookman Old Style" pitchFamily="18" charset="0"/>
              </a:rPr>
              <a:t>некрасным</a:t>
            </a:r>
            <a:r>
              <a:rPr lang="ru-RU" sz="1200" b="1" i="1" dirty="0" smtClean="0">
                <a:solidFill>
                  <a:srgbClr val="FFFF00"/>
                </a:solidFill>
                <a:latin typeface="Bookman Old Style" pitchFamily="18" charset="0"/>
              </a:rPr>
              <a:t> и некруглым </a:t>
            </a:r>
            <a:r>
              <a:rPr lang="ru-RU" sz="1200" dirty="0" smtClean="0">
                <a:latin typeface="Bookman Old Style" pitchFamily="18" charset="0"/>
              </a:rPr>
              <a:t>(размер и толщина роли не играют). Можно приступать к строительству. Приветствуются самые смелые проекты. Самые смелые могут приступать к более сложному выбору материала, используя алгоритм № 2.).</a:t>
            </a: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929066"/>
            <a:ext cx="435771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Bookman Old Style" pitchFamily="18" charset="0"/>
              </a:rPr>
              <a:t>                           Игра </a:t>
            </a:r>
            <a:r>
              <a:rPr lang="ru-RU" sz="1800" b="1" dirty="0">
                <a:latin typeface="Bookman Old Style" pitchFamily="18" charset="0"/>
              </a:rPr>
              <a:t>«Мозаика цифр»</a:t>
            </a:r>
            <a:r>
              <a:rPr lang="ru-RU" sz="1800" dirty="0">
                <a:latin typeface="Bookman Old Style" pitchFamily="18" charset="0"/>
              </a:rPr>
              <a:t/>
            </a:r>
            <a:br>
              <a:rPr lang="ru-RU" sz="1800" dirty="0">
                <a:latin typeface="Bookman Old Style" pitchFamily="18" charset="0"/>
              </a:rPr>
            </a:br>
            <a:endParaRPr lang="ru-RU" sz="18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592288"/>
          </a:xfrm>
        </p:spPr>
        <p:txBody>
          <a:bodyPr>
            <a:normAutofit/>
          </a:bodyPr>
          <a:lstStyle/>
          <a:p>
            <a:r>
              <a:rPr lang="ru-RU" sz="1400" u="sng" dirty="0">
                <a:latin typeface="Bookman Old Style" pitchFamily="18" charset="0"/>
              </a:rPr>
              <a:t>Цель</a:t>
            </a:r>
            <a:r>
              <a:rPr lang="ru-RU" sz="1400" dirty="0">
                <a:latin typeface="Bookman Old Style" pitchFamily="18" charset="0"/>
              </a:rPr>
              <a:t>: развитие способности декодировать информацию, изображенную на карточке, умение выбирать блоки по заданным свойствам. Закрепление навыков вычислительной деятельности.</a:t>
            </a:r>
          </a:p>
          <a:p>
            <a:r>
              <a:rPr lang="ru-RU" sz="1400" u="sng" dirty="0">
                <a:latin typeface="Bookman Old Style" pitchFamily="18" charset="0"/>
              </a:rPr>
              <a:t>Ход игры</a:t>
            </a:r>
            <a:r>
              <a:rPr lang="ru-RU" sz="1400" dirty="0">
                <a:latin typeface="Bookman Old Style" pitchFamily="18" charset="0"/>
              </a:rPr>
              <a:t>: дети распределяют между собой карточки с изображением символов и примеров. Каждый ребенок решает пример на карточке, расшифровывает ее и берет блок, соответствующий шифру и находит место для него на изображении предметов. </a:t>
            </a:r>
          </a:p>
          <a:p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620688"/>
            <a:ext cx="7776865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788024" cy="6597352"/>
          </a:xfrm>
        </p:spPr>
        <p:txBody>
          <a:bodyPr>
            <a:noAutofit/>
          </a:bodyPr>
          <a:lstStyle/>
          <a:p>
            <a:pPr algn="just"/>
            <a:endParaRPr lang="ru-RU" sz="1600" dirty="0">
              <a:latin typeface="Bookman Old Style" pitchFamily="18" charset="0"/>
            </a:endParaRPr>
          </a:p>
          <a:p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57166"/>
            <a:ext cx="81439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ОРГАНИЗАЦИИ РАБОТЫ С ЛОГИЧЕСКИМИ БЛОКАМИ</a:t>
            </a:r>
          </a:p>
          <a:p>
            <a:endParaRPr lang="ru-RU" sz="1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Образовательных областях, обеспечивающие наглядность, системность и доступность, смену деятельности.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Совместная и самостоятельная игровая деятельность (дидактические игры, настольно-печатные, подвижные, сюжетно-ролевые игры).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1859340"/>
            <a:ext cx="5500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 подвижных играх (предметные ориентиры, обозначения домиков, дорожек, лабиринтов);</a:t>
            </a:r>
          </a:p>
          <a:p>
            <a:pPr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как настольно-печатные (изготовить карты к играм “Рассели жильцов”, “Найди место фигуре”);</a:t>
            </a:r>
          </a:p>
          <a:p>
            <a:pPr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сюжетно-ролевых играх: “Магазин” - деньги обозначаются блоками. “Почта” - адрес на доме обозначается кодовыми карточками. Аналогично, “Поезд” - билеты, места. 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4714884"/>
            <a:ext cx="828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 образовательных областях, в предметно-развивающей среде (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ИЗО-деятельность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аппликация, режимные моменты, предметные ориентиры). 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1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214842" cy="268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C:\Documents and Settings\Юля-ля-ля\Рабочий стол\ДЕТСКИЙ САД\P319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14686"/>
            <a:ext cx="431484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332656"/>
            <a:ext cx="6072198" cy="652534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Bookman Old Style" pitchFamily="18" charset="0"/>
              </a:rPr>
              <a:t>     </a:t>
            </a:r>
            <a:r>
              <a:rPr lang="ru-RU" sz="1400" dirty="0" err="1" smtClean="0">
                <a:solidFill>
                  <a:srgbClr val="00B050"/>
                </a:solidFill>
                <a:latin typeface="Bookman Old Style" pitchFamily="18" charset="0"/>
              </a:rPr>
              <a:t>Золтан</a:t>
            </a:r>
            <a:r>
              <a:rPr lang="ru-RU" sz="1400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Bookman Old Style" pitchFamily="18" charset="0"/>
              </a:rPr>
              <a:t>Дьенеш</a:t>
            </a:r>
            <a:r>
              <a:rPr lang="ru-RU" sz="1400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1400" dirty="0" smtClean="0">
                <a:latin typeface="Bookman Old Style" pitchFamily="18" charset="0"/>
              </a:rPr>
              <a:t>-безусловно выдающая фигура в детском образовании. Это венгерский психолог, теоретик и практик так называемой "новой математики". Суть этого подхода заключается в том, что математические знания дети получают, не решая многочисленные примеры в тетрадках и читая скучные учебники, а играя . Самое известное его пособие — Блоки </a:t>
            </a:r>
            <a:r>
              <a:rPr lang="ru-RU" sz="1400" dirty="0" err="1" smtClean="0">
                <a:latin typeface="Bookman Old Style" pitchFamily="18" charset="0"/>
              </a:rPr>
              <a:t>Дьенеша</a:t>
            </a:r>
            <a:r>
              <a:rPr lang="ru-RU" sz="1400" dirty="0" smtClean="0">
                <a:latin typeface="Bookman Old Style" pitchFamily="18" charset="0"/>
              </a:rPr>
              <a:t>, которые специально разработаны для подготовки мышления детей к усвоению математики. </a:t>
            </a:r>
          </a:p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               Игры с блоками доступны, на  наглядной основе  знакомят детей </a:t>
            </a:r>
            <a:r>
              <a:rPr lang="ru-RU" sz="1400" u="sng" dirty="0" smtClean="0">
                <a:solidFill>
                  <a:srgbClr val="00B050"/>
                </a:solidFill>
                <a:latin typeface="Bookman Old Style" pitchFamily="18" charset="0"/>
              </a:rPr>
              <a:t>с формой, цветом, размером и толщиной </a:t>
            </a:r>
            <a:r>
              <a:rPr lang="ru-RU" sz="1400" dirty="0" smtClean="0">
                <a:solidFill>
                  <a:srgbClr val="00B050"/>
                </a:solidFill>
                <a:latin typeface="Bookman Old Style" pitchFamily="18" charset="0"/>
              </a:rPr>
              <a:t>объектов,</a:t>
            </a:r>
            <a:r>
              <a:rPr lang="ru-RU" sz="1400" dirty="0" smtClean="0">
                <a:latin typeface="Bookman Old Style" pitchFamily="18" charset="0"/>
              </a:rPr>
              <a:t> с математическими представлениями и начальными знаниями по информатике. Развивают у детей мыслительные операции (анализ, сравнение, классификация, обобщение), логическое мышление, творческие способности и познавательные процессы (восприятие, память, внимание и воображение). Играя с блоками </a:t>
            </a:r>
            <a:r>
              <a:rPr lang="ru-RU" sz="1400" dirty="0" err="1" smtClean="0">
                <a:latin typeface="Bookman Old Style" pitchFamily="18" charset="0"/>
              </a:rPr>
              <a:t>Дьенеша</a:t>
            </a:r>
            <a:r>
              <a:rPr lang="ru-RU" sz="1400" dirty="0" smtClean="0">
                <a:latin typeface="Bookman Old Style" pitchFamily="18" charset="0"/>
              </a:rPr>
              <a:t>, ребенок выполняет разнообразные предметные действия (разбиение, выкладывание по определенным правилам, перестроение и др.). Блоки </a:t>
            </a:r>
            <a:r>
              <a:rPr lang="ru-RU" sz="1400" dirty="0" err="1" smtClean="0">
                <a:latin typeface="Bookman Old Style" pitchFamily="18" charset="0"/>
              </a:rPr>
              <a:t>Дьенеша</a:t>
            </a:r>
            <a:r>
              <a:rPr lang="ru-RU" sz="1400" dirty="0" smtClean="0">
                <a:latin typeface="Bookman Old Style" pitchFamily="18" charset="0"/>
              </a:rPr>
              <a:t> предназначены для детей от трех лет. </a:t>
            </a:r>
          </a:p>
          <a:p>
            <a:pPr algn="just"/>
            <a:r>
              <a:rPr lang="ru-RU" sz="1400" dirty="0" smtClean="0">
                <a:latin typeface="Bookman Old Style" pitchFamily="18" charset="0"/>
              </a:rPr>
              <a:t>Игры с блоками </a:t>
            </a:r>
            <a:r>
              <a:rPr lang="ru-RU" sz="1400" dirty="0" err="1" smtClean="0">
                <a:latin typeface="Bookman Old Style" pitchFamily="18" charset="0"/>
              </a:rPr>
              <a:t>Дьенеша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smtClean="0">
                <a:solidFill>
                  <a:srgbClr val="00B050"/>
                </a:solidFill>
                <a:latin typeface="Bookman Old Style" pitchFamily="18" charset="0"/>
              </a:rPr>
              <a:t>способствуют развитию речи: малыш вынужден строить высказывания с союзами "и", "или", частицей "не"</a:t>
            </a:r>
            <a:r>
              <a:rPr lang="ru-RU" sz="1400" dirty="0" smtClean="0">
                <a:latin typeface="Bookman Old Style" pitchFamily="18" charset="0"/>
              </a:rPr>
              <a:t> и др.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4" name="Рисунок 3" descr="KRV0021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292895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3754760" cy="6336704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Bookman Old Style" pitchFamily="18" charset="0"/>
              </a:rPr>
              <a:t>В </a:t>
            </a:r>
            <a:r>
              <a:rPr lang="ru-RU" sz="1400" dirty="0">
                <a:latin typeface="Bookman Old Style" pitchFamily="18" charset="0"/>
              </a:rPr>
              <a:t>дошкольной педагогике существует множество разнообразных методических материалов, обеспечивающих </a:t>
            </a:r>
            <a:r>
              <a:rPr lang="ru-RU" sz="1400" b="1" u="sng" dirty="0">
                <a:solidFill>
                  <a:srgbClr val="00B050"/>
                </a:solidFill>
                <a:latin typeface="Bookman Old Style" pitchFamily="18" charset="0"/>
              </a:rPr>
              <a:t>интеллектуальное развитие </a:t>
            </a:r>
            <a:r>
              <a:rPr lang="ru-RU" sz="1400" b="1" u="sng" dirty="0" smtClean="0">
                <a:solidFill>
                  <a:srgbClr val="00B050"/>
                </a:solidFill>
                <a:latin typeface="Bookman Old Style" pitchFamily="18" charset="0"/>
              </a:rPr>
              <a:t>детей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3645024"/>
            <a:ext cx="35718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Bookman Old Style" pitchFamily="18" charset="0"/>
              </a:rPr>
              <a:t>работа </a:t>
            </a:r>
            <a:r>
              <a:rPr lang="ru-RU" sz="1400" dirty="0" smtClean="0">
                <a:latin typeface="Bookman Old Style" pitchFamily="18" charset="0"/>
              </a:rPr>
              <a:t>с блоками и логическими фигурами </a:t>
            </a:r>
            <a:r>
              <a:rPr lang="ru-RU" sz="1400" b="1" u="sng" dirty="0" smtClean="0">
                <a:solidFill>
                  <a:srgbClr val="00B050"/>
                </a:solidFill>
                <a:latin typeface="Bookman Old Style" pitchFamily="18" charset="0"/>
              </a:rPr>
              <a:t>поможет не только хорошо усвоить программный материал детского сада, но и достаточно хорошо подготовить детей к изучению математики, геометрии и информатики в школе,</a:t>
            </a:r>
            <a:r>
              <a:rPr lang="ru-RU" sz="14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11266" name="Picture 2" descr="C:\Documents and Settings\Юля-ля-ля\Рабочий стол\ДЕТСКИЙ САД\P319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214842" cy="3143272"/>
          </a:xfrm>
          <a:prstGeom prst="rect">
            <a:avLst/>
          </a:prstGeom>
          <a:noFill/>
        </p:spPr>
      </p:pic>
      <p:pic>
        <p:nvPicPr>
          <p:cNvPr id="11267" name="Picture 3" descr="C:\Documents and Settings\Юля-ля-ля\Рабочий стол\ДЕТСКИЙ САД\P319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452912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Логико-математические </a:t>
            </a:r>
            <a:r>
              <a:rPr lang="ru-RU" sz="1400" dirty="0">
                <a:latin typeface="Bookman Old Style" pitchFamily="18" charset="0"/>
              </a:rPr>
              <a:t>игры способствуют развитию таких умственных операций как классификация, группировка предметов по свойствам, абстрагирование свойств от предмета. дети учатся догадываться, доказывать. Это особенно важно, ибо народная пословица гласит: «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Ум без догадки и гроша не </a:t>
            </a: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стоит</a:t>
            </a:r>
            <a:endParaRPr lang="ru-RU" sz="20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000" dirty="0">
              <a:latin typeface="Bookman Old Style" pitchFamily="18" charset="0"/>
            </a:endParaRPr>
          </a:p>
          <a:p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12291" name="Picture 3" descr="C:\Documents and Settings\Юля-ля-ля\Рабочий стол\ДЕТСКИЙ САД\P319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357430"/>
            <a:ext cx="6286544" cy="4292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142875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Альбомы для детей 2-4 лет</a:t>
            </a:r>
          </a:p>
        </p:txBody>
      </p:sp>
      <p:pic>
        <p:nvPicPr>
          <p:cNvPr id="5" name="Picture 3" descr="C:\Documents and Settings\Татьяна\Рабочий стол\для работы\МО\albom-k-blokam-denesha-dlja-samyh-malenkih-2-3-goda800x800q80.v1292297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857250"/>
            <a:ext cx="3757613" cy="264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7" descr="C:\Documents and Settings\Татьяна\Рабочий стол\для работы\МО\albom_42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908425" cy="257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C:\Documents and Settings\Татьяна\Рабочий стол\для работы\МО\6491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857628"/>
            <a:ext cx="394335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44003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Альбомы для детей 5-8 лет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3" name="Picture 6" descr="C:\Documents and Settings\Татьяна\Рабочий стол\для работы\МО\853-1340-thick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1243">
            <a:off x="165689" y="911858"/>
            <a:ext cx="32146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Татьяна\Рабочий стол\для работы\МО\albom_0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3427">
            <a:off x="5626438" y="788650"/>
            <a:ext cx="31432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Татьяна\Рабочий стол\для работы\МО\4729_40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7309">
            <a:off x="3259634" y="3923903"/>
            <a:ext cx="3111500" cy="2669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409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Альбомы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Удивляйка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C:\Documents and Settings\Татьяна\Рабочий стол\для работы\МО\1635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3697287" cy="2643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9" descr="C:\Documents and Settings\Татьяна\Рабочий стол\для работы\МО\udivlyayk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928670"/>
            <a:ext cx="3738563" cy="2644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8" descr="C:\Documents and Settings\Татьяна\Рабочий стол\для работы\МО\980944f2fbba8359ae7311b01c5d29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371475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0" descr="C:\Documents and Settings\Татьяна\Рабочий стол\для работы\МО\Udivlyayka_4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929066"/>
            <a:ext cx="3722688" cy="2657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/>
          </a:bodyPr>
          <a:lstStyle/>
          <a:p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а</a:t>
            </a:r>
            <a:r>
              <a:rPr lang="ru-RU" sz="1400" dirty="0">
                <a:latin typeface="Bookman Old Style" pitchFamily="18" charset="0"/>
              </a:rPr>
              <a:t>) четырех форм (круги, треугольники, </a:t>
            </a:r>
            <a:r>
              <a:rPr lang="ru-RU" sz="1400" dirty="0" smtClean="0">
                <a:latin typeface="Bookman Old Style" pitchFamily="18" charset="0"/>
              </a:rPr>
              <a:t>квадраты</a:t>
            </a:r>
            <a:r>
              <a:rPr lang="ru-RU" sz="1400" dirty="0">
                <a:latin typeface="Bookman Old Style" pitchFamily="18" charset="0"/>
              </a:rPr>
              <a:t>, прямоугольники</a:t>
            </a:r>
            <a:r>
              <a:rPr lang="ru-RU" sz="1400" dirty="0" smtClean="0">
                <a:latin typeface="Bookman Old Style" pitchFamily="18" charset="0"/>
              </a:rPr>
              <a:t>);</a:t>
            </a:r>
          </a:p>
          <a:p>
            <a:r>
              <a:rPr lang="ru-RU" sz="1400" dirty="0" smtClean="0">
                <a:latin typeface="Bookman Old Style" pitchFamily="18" charset="0"/>
              </a:rPr>
              <a:t>б</a:t>
            </a:r>
            <a:r>
              <a:rPr lang="ru-RU" sz="1400" dirty="0">
                <a:latin typeface="Bookman Old Style" pitchFamily="18" charset="0"/>
              </a:rPr>
              <a:t>) трех цветов (красные, синие и желтые);</a:t>
            </a:r>
          </a:p>
          <a:p>
            <a:r>
              <a:rPr lang="ru-RU" sz="1400" dirty="0">
                <a:latin typeface="Bookman Old Style" pitchFamily="18" charset="0"/>
              </a:rPr>
              <a:t>в) двух размеров (большие и маленькие);</a:t>
            </a:r>
          </a:p>
          <a:p>
            <a:r>
              <a:rPr lang="ru-RU" sz="1400" dirty="0">
                <a:latin typeface="Bookman Old Style" pitchFamily="18" charset="0"/>
              </a:rPr>
              <a:t>г) двух видов  толщины (толстые и тонкие).</a:t>
            </a:r>
          </a:p>
          <a:p>
            <a:r>
              <a:rPr lang="ru-RU" sz="1400" dirty="0">
                <a:latin typeface="Bookman Old Style" pitchFamily="18" charset="0"/>
              </a:rPr>
              <a:t>В наборе нет  ни одной одинаковой фигуры. Каждая геометрическая фигура характеризуется  четырьмя признаками: формой, цветом, размером, толщиной.</a:t>
            </a:r>
          </a:p>
          <a:p>
            <a:pPr>
              <a:buNone/>
            </a:pPr>
            <a:endParaRPr lang="ru-RU" sz="18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800" dirty="0" smtClean="0">
              <a:latin typeface="Bookman Old Style" pitchFamily="18" charset="0"/>
            </a:endParaRPr>
          </a:p>
          <a:p>
            <a:endParaRPr lang="ru-RU" sz="1800" dirty="0" smtClean="0">
              <a:latin typeface="Bookman Old Style" pitchFamily="18" charset="0"/>
            </a:endParaRPr>
          </a:p>
          <a:p>
            <a:endParaRPr lang="ru-RU" sz="18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85728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  <a:latin typeface="Bookman Old Style" pitchFamily="18" charset="0"/>
              </a:rPr>
              <a:t>Логические блоки </a:t>
            </a:r>
            <a:r>
              <a:rPr lang="ru-RU" sz="1400" dirty="0" err="1" smtClean="0">
                <a:solidFill>
                  <a:srgbClr val="00B050"/>
                </a:solidFill>
                <a:latin typeface="Bookman Old Style" pitchFamily="18" charset="0"/>
              </a:rPr>
              <a:t>Дьенеша</a:t>
            </a:r>
            <a:r>
              <a:rPr lang="ru-RU" sz="1400" dirty="0" smtClean="0">
                <a:solidFill>
                  <a:srgbClr val="00B050"/>
                </a:solidFill>
                <a:latin typeface="Bookman Old Style" pitchFamily="18" charset="0"/>
              </a:rPr>
              <a:t> представляют собой набор из 48 геометрических фигур:</a:t>
            </a:r>
            <a:endParaRPr lang="ru-RU" sz="1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Юля-ля-ля\Рабочий стол\ДЕТСКИЙ САД\P319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86058"/>
            <a:ext cx="6200732" cy="357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).</a:t>
            </a:r>
            <a:endParaRPr lang="ru-RU" sz="1400" dirty="0">
              <a:latin typeface="Bookman Old Style" pitchFamily="18" charset="0"/>
            </a:endParaRPr>
          </a:p>
          <a:p>
            <a:r>
              <a:rPr lang="ru-RU" sz="1400" dirty="0" smtClean="0">
                <a:solidFill>
                  <a:srgbClr val="00B050"/>
                </a:solidFill>
                <a:latin typeface="Bookman Old Style" pitchFamily="18" charset="0"/>
              </a:rPr>
              <a:t>С детьми 3-4 лет уместны простые игры и упражнения, цель которых освоение свойств, слов "такой же", "не такой" по форме, цвету, размеру, толщине. Сначала предлагаются самые простые игры.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Bookman Old Style" pitchFamily="18" charset="0"/>
              </a:rPr>
              <a:t>1. Найди все фигуры (блоки), как эта по цвету (по размеру, форме). 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Bookman Old Style" pitchFamily="18" charset="0"/>
              </a:rPr>
              <a:t>2. Найди все фигуры, как эта по цвету и форме (по форме и размеру, по размеру и цвету).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Bookman Old Style" pitchFamily="18" charset="0"/>
              </a:rPr>
              <a:t> 3. "Цепочка"</a:t>
            </a:r>
            <a:endParaRPr lang="ru-RU" sz="1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2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286256"/>
            <a:ext cx="4143404" cy="23574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Documents and Settings\Юля-ля-ля\Рабочий стол\ДЕТСКИЙ САД\P319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71942"/>
            <a:ext cx="3957622" cy="27860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С детьми 3 – 4 лет можно осваивать свойства, слов «такой же», «не такой» по форме, цвету, размеру, толщине.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71546"/>
            <a:ext cx="4357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А теперь первое задание — найдите все блоки как 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эта фигура (по цвету, по форме)</a:t>
            </a:r>
          </a:p>
          <a:p>
            <a:r>
              <a:rPr lang="ru-RU" sz="1400" dirty="0" smtClean="0">
                <a:latin typeface="Bookman Old Style" pitchFamily="18" charset="0"/>
              </a:rPr>
              <a:t>-Красный</a:t>
            </a:r>
          </a:p>
          <a:p>
            <a:r>
              <a:rPr lang="ru-RU" sz="1400" dirty="0" smtClean="0">
                <a:latin typeface="Bookman Old Style" pitchFamily="18" charset="0"/>
              </a:rPr>
              <a:t>-Треугольник </a:t>
            </a:r>
          </a:p>
          <a:p>
            <a:pPr>
              <a:buNone/>
            </a:pPr>
            <a:endParaRPr lang="ru-RU" sz="14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4786314" y="857232"/>
            <a:ext cx="2592288" cy="172819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4000504"/>
            <a:ext cx="542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 теперь не такую фигуру как эта (по цвету, по форме)</a:t>
            </a:r>
            <a:endParaRPr lang="ru-RU" sz="1400" dirty="0" smtClean="0">
              <a:latin typeface="Bookman Old Style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- Синий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- Квадрат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7" name="Содержимое 3" descr="imagesCANEZY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286256"/>
            <a:ext cx="1800200" cy="1728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3643338" cy="295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3429000"/>
            <a:ext cx="41433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 детьми от 2 лет уместны простые игры. Например, в помощь к блокам имеются альбомы (для каждого возраста свои). Первый из альбомов, так и называется – Блоки </a:t>
            </a:r>
            <a:r>
              <a:rPr lang="ru-RU" sz="1400" dirty="0" err="1" smtClean="0"/>
              <a:t>Дьенеша</a:t>
            </a:r>
            <a:r>
              <a:rPr lang="ru-RU" sz="1400" dirty="0" smtClean="0"/>
              <a:t> для самых маленьких (для детей с 2 до 3 лет).</a:t>
            </a:r>
          </a:p>
          <a:p>
            <a:endParaRPr lang="ru-RU" sz="1400" dirty="0" smtClean="0"/>
          </a:p>
          <a:p>
            <a:r>
              <a:rPr lang="ru-RU" sz="1400" dirty="0" smtClean="0">
                <a:solidFill>
                  <a:srgbClr val="00B050"/>
                </a:solidFill>
              </a:rPr>
              <a:t>Накладывая цветные блоки на цветные изображения в альбоме,  ребенок будет в восторге от того, как под его руками плоскостные изображения превращаются в объемные. Похоже на собирание мозаики 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3571900" cy="30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Умение       детей      оперировать  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полученными    знаниями   помогает</a:t>
            </a:r>
          </a:p>
          <a:p>
            <a:pPr>
              <a:buNone/>
            </a:pPr>
            <a:r>
              <a:rPr lang="ru-RU" sz="1400" dirty="0" smtClean="0">
                <a:solidFill>
                  <a:srgbClr val="00B050"/>
                </a:solidFill>
                <a:latin typeface="Bookman Old Style" pitchFamily="18" charset="0"/>
              </a:rPr>
              <a:t>в конструировании</a:t>
            </a:r>
            <a:r>
              <a:rPr lang="ru-RU" sz="1400" dirty="0">
                <a:solidFill>
                  <a:srgbClr val="00B050"/>
                </a:solidFill>
                <a:latin typeface="Bookman Old Style" pitchFamily="18" charset="0"/>
              </a:rPr>
              <a:t>, </a:t>
            </a:r>
            <a:r>
              <a:rPr lang="ru-RU" sz="1400" dirty="0" smtClean="0">
                <a:solidFill>
                  <a:srgbClr val="00B050"/>
                </a:solidFill>
                <a:latin typeface="Bookman Old Style" pitchFamily="18" charset="0"/>
              </a:rPr>
              <a:t>      аппликации</a:t>
            </a:r>
            <a:r>
              <a:rPr lang="ru-RU" sz="1400" dirty="0">
                <a:solidFill>
                  <a:srgbClr val="00B050"/>
                </a:solidFill>
                <a:latin typeface="Bookman Old Style" pitchFamily="18" charset="0"/>
              </a:rPr>
              <a:t>, </a:t>
            </a:r>
            <a:endParaRPr lang="ru-RU" sz="1400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B050"/>
                </a:solidFill>
                <a:latin typeface="Bookman Old Style" pitchFamily="18" charset="0"/>
              </a:rPr>
              <a:t>рисовании</a:t>
            </a:r>
            <a:r>
              <a:rPr lang="ru-RU" sz="1400" dirty="0" smtClean="0">
                <a:latin typeface="Bookman Old Style" pitchFamily="18" charset="0"/>
              </a:rPr>
              <a:t>     </a:t>
            </a:r>
            <a:r>
              <a:rPr lang="ru-RU" sz="1400" dirty="0" smtClean="0">
                <a:solidFill>
                  <a:srgbClr val="00B050"/>
                </a:solidFill>
                <a:latin typeface="Bookman Old Style" pitchFamily="18" charset="0"/>
              </a:rPr>
              <a:t>по    образцу</a:t>
            </a:r>
            <a:r>
              <a:rPr lang="ru-RU" sz="1400" dirty="0">
                <a:latin typeface="Bookman Old Style" pitchFamily="18" charset="0"/>
              </a:rPr>
              <a:t>: </a:t>
            </a:r>
            <a:r>
              <a:rPr lang="ru-RU" sz="1400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  <a:latin typeface="Bookman Old Style" pitchFamily="18" charset="0"/>
              </a:rPr>
              <a:t>*</a:t>
            </a:r>
            <a:r>
              <a:rPr lang="ru-RU" sz="1400" dirty="0" smtClean="0">
                <a:solidFill>
                  <a:srgbClr val="FFFF00"/>
                </a:solidFill>
                <a:latin typeface="Bookman Old Style" pitchFamily="18" charset="0"/>
              </a:rPr>
              <a:t>сначала  путем      накладывания         затем </a:t>
            </a:r>
          </a:p>
          <a:p>
            <a:pPr algn="just">
              <a:buNone/>
            </a:pPr>
            <a:endParaRPr lang="ru-RU" sz="14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400" dirty="0" smtClean="0">
                <a:solidFill>
                  <a:srgbClr val="FF0000"/>
                </a:solidFill>
                <a:latin typeface="Bookman Old Style" pitchFamily="18" charset="0"/>
              </a:rPr>
              <a:t> * </a:t>
            </a:r>
            <a:r>
              <a:rPr lang="ru-RU" sz="1400" dirty="0" smtClean="0">
                <a:solidFill>
                  <a:srgbClr val="FFFF00"/>
                </a:solidFill>
                <a:latin typeface="Bookman Old Style" pitchFamily="18" charset="0"/>
              </a:rPr>
              <a:t>самостоятельного           выкладывая 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FFFF00"/>
                </a:solidFill>
                <a:latin typeface="Bookman Old Style" pitchFamily="18" charset="0"/>
              </a:rPr>
              <a:t>  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Bookman Old Style" pitchFamily="18" charset="0"/>
              </a:rPr>
              <a:t>*</a:t>
            </a:r>
            <a:r>
              <a:rPr lang="ru-RU" sz="1400" dirty="0" smtClean="0">
                <a:solidFill>
                  <a:srgbClr val="FFFF00"/>
                </a:solidFill>
                <a:latin typeface="Bookman Old Style" pitchFamily="18" charset="0"/>
              </a:rPr>
              <a:t>рисования  фигуры  на </a:t>
            </a:r>
            <a:r>
              <a:rPr lang="ru-RU" sz="1400" dirty="0">
                <a:solidFill>
                  <a:srgbClr val="FFFF00"/>
                </a:solidFill>
                <a:latin typeface="Bookman Old Style" pitchFamily="18" charset="0"/>
              </a:rPr>
              <a:t>чистом листе.</a:t>
            </a:r>
          </a:p>
          <a:p>
            <a:pPr algn="just">
              <a:buNone/>
            </a:pPr>
            <a:endParaRPr lang="ru-RU" sz="1400" dirty="0">
              <a:latin typeface="Bookman Old Style" pitchFamily="18" charset="0"/>
            </a:endParaRPr>
          </a:p>
          <a:p>
            <a:pPr algn="just">
              <a:buNone/>
            </a:pP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42852"/>
            <a:ext cx="4578470" cy="3140968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291019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C:\Documents and Settings\Юля-ля-ля\Рабочий стол\ДЕТСКИЙ САД\P319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00438"/>
            <a:ext cx="428628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58246" cy="5000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Bookman Old Style" pitchFamily="18" charset="0"/>
              </a:rPr>
              <a:t>                  «ДАВАЙТЕ ВМЕСТЕ ПОИГРАЕМ»   (детей 3-7 лет)</a:t>
            </a:r>
            <a:endParaRPr lang="ru-RU" sz="18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3810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14810" y="571480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Игры для младшего дошкольного возраста (3-5 лет): Логические фигуры, Угощение для медвежат, Художники, Магазин </a:t>
            </a:r>
          </a:p>
          <a:p>
            <a:endParaRPr lang="ru-RU" sz="1200" dirty="0" smtClean="0"/>
          </a:p>
          <a:p>
            <a:r>
              <a:rPr lang="ru-RU" sz="1200" dirty="0" smtClean="0"/>
              <a:t>Игры для старшего дошкольного возраста (5-7 лет): Логические кубики, Украсим елку бусами, Архитекторы (детская площадка), Карточки - символы свойств, Логический поезд, Мозаика цифр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2285992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Угощение для медвежат. 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Материал</a:t>
            </a:r>
            <a:r>
              <a:rPr lang="ru-RU" sz="1200" dirty="0" smtClean="0"/>
              <a:t>: 9 изображений медвежат , карточки со знаками символами свойств, логические фигуры или блоки </a:t>
            </a:r>
            <a:r>
              <a:rPr lang="ru-RU" sz="1200" dirty="0" err="1" smtClean="0"/>
              <a:t>Дьенеша</a:t>
            </a:r>
            <a:r>
              <a:rPr lang="ru-RU" sz="1200" dirty="0" smtClean="0"/>
              <a:t>. 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Цель игры</a:t>
            </a:r>
            <a:r>
              <a:rPr lang="ru-RU" sz="1200" dirty="0" smtClean="0"/>
              <a:t>: развитие умения сравнивать предметы по одному - четырем свойствам понимание слов: «разные», «одинаковые» подведение к пониманию отрицания свойств.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Описание игры: </a:t>
            </a:r>
          </a:p>
          <a:p>
            <a:r>
              <a:rPr lang="ru-RU" sz="1200" dirty="0" smtClean="0"/>
              <a:t>1 вариант: в гости к детям пришли медвежата. Чем же будем гостей угощать? Наши медвежата - сладкоежки и очень любят печенье, причем </a:t>
            </a:r>
            <a:r>
              <a:rPr lang="ru-RU" sz="1200" i="1" u="sng" dirty="0" smtClean="0"/>
              <a:t>разного цвета, разной формы</a:t>
            </a:r>
            <a:r>
              <a:rPr lang="ru-RU" sz="1200" dirty="0" smtClean="0"/>
              <a:t>. Какой материал нам удобно «превратить» в печенье. Конечно, блоки или логические фигуры. Давайте угостим медвежат. </a:t>
            </a:r>
            <a:r>
              <a:rPr lang="ru-RU" sz="1200" u="sng" dirty="0" smtClean="0"/>
              <a:t>Угощают девочки</a:t>
            </a:r>
            <a:r>
              <a:rPr lang="ru-RU" sz="1200" dirty="0" smtClean="0"/>
              <a:t>. Печенье в левой и правой лапах должны </a:t>
            </a:r>
            <a:r>
              <a:rPr lang="ru-RU" sz="1200" u="sng" dirty="0" smtClean="0"/>
              <a:t>отличаться только формой</a:t>
            </a:r>
            <a:r>
              <a:rPr lang="ru-RU" sz="1200" dirty="0" smtClean="0"/>
              <a:t>. Если в левой лапе у медвежонка круглое «печенье», в правой может быть или квадратное, или прямоугольное, или треугольное (не круглое). </a:t>
            </a:r>
          </a:p>
          <a:p>
            <a:r>
              <a:rPr lang="ru-RU" sz="1200" dirty="0" smtClean="0"/>
              <a:t>А сейчас </a:t>
            </a:r>
            <a:r>
              <a:rPr lang="ru-RU" sz="1200" u="sng" dirty="0" smtClean="0"/>
              <a:t>угощают мальчики. </a:t>
            </a:r>
            <a:r>
              <a:rPr lang="ru-RU" sz="1200" dirty="0" smtClean="0"/>
              <a:t>Печенье в лапах медвежат </a:t>
            </a:r>
            <a:r>
              <a:rPr lang="ru-RU" sz="1200" i="1" dirty="0" smtClean="0"/>
              <a:t>отличается только цветом</a:t>
            </a:r>
            <a:r>
              <a:rPr lang="ru-RU" sz="1200" dirty="0" smtClean="0"/>
              <a:t>. В дальнейшем условие игры: отличие печенья по двум признакам: </a:t>
            </a:r>
            <a:r>
              <a:rPr lang="ru-RU" sz="1200" b="1" u="sng" dirty="0" smtClean="0"/>
              <a:t>цвету и форме, цвету и  размеру, форме и размеру </a:t>
            </a:r>
            <a:r>
              <a:rPr lang="ru-RU" sz="1200" dirty="0" smtClean="0"/>
              <a:t>и т. д. В работе </a:t>
            </a:r>
            <a:r>
              <a:rPr lang="ru-RU" sz="1200" b="1" i="1" u="sng" dirty="0" smtClean="0"/>
              <a:t>с детьми старшего возраста возможно отличие «печенья» по 3-4 свойствам</a:t>
            </a:r>
            <a:r>
              <a:rPr lang="ru-RU" sz="1200" dirty="0" smtClean="0"/>
              <a:t>. В этом случае используются блоки </a:t>
            </a:r>
            <a:r>
              <a:rPr lang="ru-RU" sz="1200" dirty="0" err="1" smtClean="0"/>
              <a:t>Дьенеша</a:t>
            </a:r>
            <a:r>
              <a:rPr lang="ru-RU" sz="1200" dirty="0" smtClean="0"/>
              <a:t>. Во всех вариантах ребенок выбирает любой блок «печенье» в одну лапу, а во вторую подбирает по правилу, предложенному воспитателем.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76470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B050"/>
                </a:solidFill>
                <a:latin typeface="Bookman Old Style" pitchFamily="18" charset="0"/>
              </a:rPr>
              <a:t>Игра «Художники</a:t>
            </a:r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</a:rPr>
              <a:t>»</a:t>
            </a:r>
            <a:endParaRPr lang="ru-RU" sz="32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8435280" cy="4464495"/>
          </a:xfrm>
        </p:spPr>
        <p:txBody>
          <a:bodyPr>
            <a:noAutofit/>
          </a:bodyPr>
          <a:lstStyle/>
          <a:p>
            <a:pPr algn="just"/>
            <a:r>
              <a:rPr lang="ru-RU" sz="1400" u="sng" dirty="0">
                <a:solidFill>
                  <a:srgbClr val="FFFF00"/>
                </a:solidFill>
                <a:latin typeface="Bookman Old Style" pitchFamily="18" charset="0"/>
              </a:rPr>
              <a:t>Цель:</a:t>
            </a:r>
            <a:r>
              <a:rPr lang="ru-RU" sz="1400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latin typeface="Bookman Old Style" pitchFamily="18" charset="0"/>
              </a:rPr>
              <a:t>развитие            умения </a:t>
            </a:r>
          </a:p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анализировать        форму    предметов</a:t>
            </a:r>
            <a:r>
              <a:rPr lang="ru-RU" sz="1400" dirty="0">
                <a:latin typeface="Bookman Old Style" pitchFamily="18" charset="0"/>
              </a:rPr>
              <a:t>, </a:t>
            </a:r>
            <a:endParaRPr lang="ru-RU" sz="14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развитие      </a:t>
            </a:r>
            <a:r>
              <a:rPr lang="ru-RU" sz="1400" dirty="0">
                <a:latin typeface="Bookman Old Style" pitchFamily="18" charset="0"/>
              </a:rPr>
              <a:t>умения </a:t>
            </a:r>
            <a:r>
              <a:rPr lang="ru-RU" sz="1400" dirty="0" smtClean="0">
                <a:latin typeface="Bookman Old Style" pitchFamily="18" charset="0"/>
              </a:rPr>
              <a:t>    сравнивать    по </a:t>
            </a:r>
          </a:p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их              свойствам,             </a:t>
            </a:r>
            <a:r>
              <a:rPr lang="ru-RU" sz="1400" dirty="0">
                <a:latin typeface="Bookman Old Style" pitchFamily="18" charset="0"/>
              </a:rPr>
              <a:t>развитие </a:t>
            </a:r>
            <a:endParaRPr lang="ru-RU" sz="14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художественных              способностей </a:t>
            </a:r>
          </a:p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(</a:t>
            </a:r>
            <a:r>
              <a:rPr lang="ru-RU" sz="1400" dirty="0">
                <a:latin typeface="Bookman Old Style" pitchFamily="18" charset="0"/>
              </a:rPr>
              <a:t>выбор </a:t>
            </a:r>
            <a:r>
              <a:rPr lang="ru-RU" sz="1400" dirty="0" smtClean="0">
                <a:latin typeface="Bookman Old Style" pitchFamily="18" charset="0"/>
              </a:rPr>
              <a:t>   цвета</a:t>
            </a:r>
            <a:r>
              <a:rPr lang="ru-RU" sz="1400" dirty="0">
                <a:latin typeface="Bookman Old Style" pitchFamily="18" charset="0"/>
              </a:rPr>
              <a:t>, </a:t>
            </a:r>
            <a:r>
              <a:rPr lang="ru-RU" sz="1400" dirty="0" smtClean="0">
                <a:latin typeface="Bookman Old Style" pitchFamily="18" charset="0"/>
              </a:rPr>
              <a:t>   фона</a:t>
            </a:r>
            <a:r>
              <a:rPr lang="ru-RU" sz="1400" dirty="0">
                <a:latin typeface="Bookman Old Style" pitchFamily="18" charset="0"/>
              </a:rPr>
              <a:t>, расположения </a:t>
            </a:r>
            <a:endParaRPr lang="ru-RU" sz="14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композиции</a:t>
            </a:r>
            <a:r>
              <a:rPr lang="ru-RU" sz="1400" dirty="0">
                <a:latin typeface="Bookman Old Style" pitchFamily="18" charset="0"/>
              </a:rPr>
              <a:t>)</a:t>
            </a:r>
          </a:p>
          <a:p>
            <a:pPr algn="just"/>
            <a:r>
              <a:rPr lang="ru-RU" sz="1400" u="sng" dirty="0">
                <a:solidFill>
                  <a:srgbClr val="FFFF00"/>
                </a:solidFill>
                <a:latin typeface="Bookman Old Style" pitchFamily="18" charset="0"/>
              </a:rPr>
              <a:t>Развивающая </a:t>
            </a:r>
            <a:r>
              <a:rPr lang="ru-RU" sz="1400" u="sng" dirty="0" smtClean="0">
                <a:solidFill>
                  <a:srgbClr val="FFFF00"/>
                </a:solidFill>
                <a:latin typeface="Bookman Old Style" pitchFamily="18" charset="0"/>
              </a:rPr>
              <a:t> среда</a:t>
            </a:r>
            <a:r>
              <a:rPr lang="ru-RU" sz="1400" dirty="0">
                <a:solidFill>
                  <a:srgbClr val="FFFF00"/>
                </a:solidFill>
                <a:latin typeface="Bookman Old Style" pitchFamily="18" charset="0"/>
              </a:rPr>
              <a:t>: </a:t>
            </a:r>
            <a:r>
              <a:rPr lang="ru-RU" sz="1400" dirty="0" smtClean="0">
                <a:solidFill>
                  <a:srgbClr val="FFFF00"/>
                </a:solidFill>
                <a:latin typeface="Bookman Old Style" pitchFamily="18" charset="0"/>
              </a:rPr>
              <a:t>      </a:t>
            </a:r>
            <a:r>
              <a:rPr lang="ru-RU" sz="1400" dirty="0" smtClean="0">
                <a:latin typeface="Bookman Old Style" pitchFamily="18" charset="0"/>
              </a:rPr>
              <a:t>«Эскизы </a:t>
            </a:r>
          </a:p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картин</a:t>
            </a:r>
            <a:r>
              <a:rPr lang="ru-RU" sz="1400" dirty="0">
                <a:latin typeface="Bookman Old Style" pitchFamily="18" charset="0"/>
              </a:rPr>
              <a:t>», листы цветного картона, дополнительные детали из картона </a:t>
            </a:r>
            <a:r>
              <a:rPr lang="ru-RU" sz="1400" dirty="0" smtClean="0">
                <a:latin typeface="Bookman Old Style" pitchFamily="18" charset="0"/>
              </a:rPr>
              <a:t>для</a:t>
            </a:r>
          </a:p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составления </a:t>
            </a:r>
            <a:r>
              <a:rPr lang="ru-RU" sz="1400" dirty="0">
                <a:latin typeface="Bookman Old Style" pitchFamily="18" charset="0"/>
              </a:rPr>
              <a:t>композиции картины, набор блоков.</a:t>
            </a:r>
          </a:p>
          <a:p>
            <a:pPr algn="just"/>
            <a:r>
              <a:rPr lang="ru-RU" sz="1400" u="sng" dirty="0">
                <a:solidFill>
                  <a:srgbClr val="FFFF00"/>
                </a:solidFill>
                <a:latin typeface="Bookman Old Style" pitchFamily="18" charset="0"/>
              </a:rPr>
              <a:t>Ход игры</a:t>
            </a:r>
            <a:r>
              <a:rPr lang="ru-RU" sz="1400" u="sng" dirty="0" smtClean="0">
                <a:solidFill>
                  <a:srgbClr val="FFFF00"/>
                </a:solidFill>
                <a:latin typeface="Bookman Old Style" pitchFamily="18" charset="0"/>
              </a:rPr>
              <a:t>: </a:t>
            </a:r>
            <a:r>
              <a:rPr lang="ru-RU" sz="1400" dirty="0" smtClean="0">
                <a:latin typeface="Bookman Old Style" pitchFamily="18" charset="0"/>
              </a:rPr>
              <a:t>детям </a:t>
            </a:r>
            <a:r>
              <a:rPr lang="ru-RU" sz="1400" dirty="0">
                <a:latin typeface="Bookman Old Style" pitchFamily="18" charset="0"/>
              </a:rPr>
              <a:t>предлагается «написать картины» по эскизам. Одну картину могут «писать» сразу несколько человек. Дети выбирают «эскиз» картины, бумагу для фона, детали к будущей картине, необходимые </a:t>
            </a:r>
            <a:r>
              <a:rPr lang="ru-RU" sz="1400" dirty="0" smtClean="0">
                <a:latin typeface="Bookman Old Style" pitchFamily="18" charset="0"/>
              </a:rPr>
              <a:t>   </a:t>
            </a:r>
          </a:p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                                                         блоки</a:t>
            </a:r>
            <a:r>
              <a:rPr lang="ru-RU" sz="1400" dirty="0">
                <a:latin typeface="Bookman Old Style" pitchFamily="18" charset="0"/>
              </a:rPr>
              <a:t>. </a:t>
            </a:r>
            <a:r>
              <a:rPr lang="ru-RU" sz="1400" dirty="0" smtClean="0">
                <a:latin typeface="Bookman Old Style" pitchFamily="18" charset="0"/>
              </a:rPr>
              <a:t>Если </a:t>
            </a:r>
            <a:r>
              <a:rPr lang="ru-RU" sz="1400" dirty="0">
                <a:latin typeface="Bookman Old Style" pitchFamily="18" charset="0"/>
              </a:rPr>
              <a:t>на эскизе деталь только </a:t>
            </a:r>
            <a:r>
              <a:rPr lang="ru-RU" sz="1400" dirty="0" smtClean="0">
                <a:latin typeface="Bookman Old Style" pitchFamily="18" charset="0"/>
              </a:rPr>
              <a:t>о  </a:t>
            </a:r>
          </a:p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                                                         обведена— выбирается  тонкий    блок</a:t>
            </a:r>
            <a:r>
              <a:rPr lang="ru-RU" sz="1400" dirty="0">
                <a:latin typeface="Bookman Old Style" pitchFamily="18" charset="0"/>
              </a:rPr>
              <a:t>, </a:t>
            </a:r>
            <a:r>
              <a:rPr lang="ru-RU" sz="1400" dirty="0" smtClean="0">
                <a:latin typeface="Bookman Old Style" pitchFamily="18" charset="0"/>
              </a:rPr>
              <a:t>          </a:t>
            </a:r>
          </a:p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                                                         если закрашена </a:t>
            </a:r>
            <a:r>
              <a:rPr lang="ru-RU" sz="1400" dirty="0">
                <a:latin typeface="Bookman Old Style" pitchFamily="18" charset="0"/>
              </a:rPr>
              <a:t>— толстый. </a:t>
            </a:r>
            <a:endParaRPr lang="ru-RU" sz="14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                                                         В      конце     работы    </a:t>
            </a:r>
            <a:r>
              <a:rPr lang="ru-RU" sz="1400" dirty="0">
                <a:latin typeface="Bookman Old Style" pitchFamily="18" charset="0"/>
              </a:rPr>
              <a:t>дети придумывают </a:t>
            </a:r>
            <a:r>
              <a:rPr lang="ru-RU" sz="1400" dirty="0" smtClean="0">
                <a:latin typeface="Bookman Old Style" pitchFamily="18" charset="0"/>
              </a:rPr>
              <a:t>                    </a:t>
            </a:r>
          </a:p>
          <a:p>
            <a:pPr algn="just">
              <a:buNone/>
            </a:pPr>
            <a:r>
              <a:rPr lang="ru-RU" sz="1400" dirty="0" smtClean="0">
                <a:latin typeface="Bookman Old Style" pitchFamily="18" charset="0"/>
              </a:rPr>
              <a:t>                                                         название </a:t>
            </a:r>
            <a:r>
              <a:rPr lang="ru-RU" sz="1400" dirty="0">
                <a:latin typeface="Bookman Old Style" pitchFamily="18" charset="0"/>
              </a:rPr>
              <a:t>своим картинам.</a:t>
            </a:r>
          </a:p>
          <a:p>
            <a:pPr algn="just"/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143380"/>
            <a:ext cx="33337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Documents and Settings\Юля-ля-ля\Рабочий стол\ДЕТСКИЙ САД\P319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52"/>
            <a:ext cx="4100498" cy="271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620</TotalTime>
  <Words>1719</Words>
  <Application>Microsoft Office PowerPoint</Application>
  <PresentationFormat>Экран (4:3)</PresentationFormat>
  <Paragraphs>115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Техническая</vt:lpstr>
      <vt:lpstr>                                                   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     «ДАВАЙТЕ ВМЕСТЕ ПОИГРАЕМ»   (детей 3-7 лет)</vt:lpstr>
      <vt:lpstr>Игра «Художники»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                Игра «Мозаика цифр» </vt:lpstr>
      <vt:lpstr>Слайд 18</vt:lpstr>
      <vt:lpstr>Слайд 19</vt:lpstr>
      <vt:lpstr>Слайд 20</vt:lpstr>
      <vt:lpstr>Слайд 21</vt:lpstr>
      <vt:lpstr>Слайд 22</vt:lpstr>
      <vt:lpstr>           Альбомы для детей 5-8 лет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Использования логических блоков Дьенеша.</dc:title>
  <dc:creator>HP</dc:creator>
  <cp:lastModifiedBy>Samsung</cp:lastModifiedBy>
  <cp:revision>70</cp:revision>
  <dcterms:created xsi:type="dcterms:W3CDTF">2011-05-18T16:26:42Z</dcterms:created>
  <dcterms:modified xsi:type="dcterms:W3CDTF">2015-04-08T04:42:04Z</dcterms:modified>
</cp:coreProperties>
</file>