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63" r:id="rId2"/>
    <p:sldId id="257" r:id="rId3"/>
    <p:sldId id="432" r:id="rId4"/>
    <p:sldId id="265" r:id="rId5"/>
    <p:sldId id="266" r:id="rId6"/>
    <p:sldId id="267" r:id="rId7"/>
    <p:sldId id="268" r:id="rId8"/>
    <p:sldId id="269" r:id="rId9"/>
    <p:sldId id="270" r:id="rId10"/>
    <p:sldId id="428" r:id="rId11"/>
    <p:sldId id="429" r:id="rId12"/>
    <p:sldId id="430" r:id="rId13"/>
    <p:sldId id="431" r:id="rId14"/>
    <p:sldId id="272" r:id="rId15"/>
    <p:sldId id="273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5" r:id="rId24"/>
    <p:sldId id="296" r:id="rId25"/>
    <p:sldId id="305" r:id="rId26"/>
    <p:sldId id="300" r:id="rId27"/>
    <p:sldId id="301" r:id="rId28"/>
    <p:sldId id="302" r:id="rId29"/>
    <p:sldId id="304" r:id="rId30"/>
    <p:sldId id="315" r:id="rId31"/>
    <p:sldId id="338" r:id="rId32"/>
    <p:sldId id="339" r:id="rId33"/>
    <p:sldId id="340" r:id="rId34"/>
    <p:sldId id="422" r:id="rId35"/>
    <p:sldId id="341" r:id="rId36"/>
    <p:sldId id="342" r:id="rId37"/>
    <p:sldId id="343" r:id="rId38"/>
    <p:sldId id="344" r:id="rId39"/>
    <p:sldId id="423" r:id="rId40"/>
    <p:sldId id="345" r:id="rId41"/>
    <p:sldId id="346" r:id="rId42"/>
    <p:sldId id="425" r:id="rId43"/>
    <p:sldId id="424" r:id="rId44"/>
    <p:sldId id="347" r:id="rId45"/>
    <p:sldId id="349" r:id="rId46"/>
    <p:sldId id="350" r:id="rId47"/>
    <p:sldId id="351" r:id="rId48"/>
    <p:sldId id="357" r:id="rId49"/>
    <p:sldId id="353" r:id="rId50"/>
    <p:sldId id="427" r:id="rId51"/>
    <p:sldId id="354" r:id="rId52"/>
    <p:sldId id="434" r:id="rId53"/>
    <p:sldId id="433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B61A"/>
    <a:srgbClr val="FFFF99"/>
    <a:srgbClr val="FF3300"/>
    <a:srgbClr val="00E6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69" d="100"/>
          <a:sy n="69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54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494BD4-73CF-4AEE-94F5-A36BE7EC717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4AFC13-CEC7-4E11-BE5F-61F405115BD6}">
      <dgm:prSet phldrT="[Текст]" custT="1"/>
      <dgm:spPr>
        <a:solidFill>
          <a:srgbClr val="FFFF00"/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1200" dirty="0" smtClean="0">
              <a:ln>
                <a:solidFill>
                  <a:sysClr val="windowText" lastClr="000000"/>
                </a:solidFill>
              </a:ln>
              <a:latin typeface="Bookman Old Style" pitchFamily="18" charset="0"/>
            </a:rPr>
            <a:t>СТАРШИЙ ВОСПИТАТЕЛЬ (методист),</a:t>
          </a:r>
          <a:endParaRPr lang="ru-RU" sz="1200" dirty="0">
            <a:ln>
              <a:solidFill>
                <a:sysClr val="windowText" lastClr="000000"/>
              </a:solidFill>
            </a:ln>
            <a:latin typeface="Bookman Old Style" pitchFamily="18" charset="0"/>
          </a:endParaRPr>
        </a:p>
      </dgm:t>
    </dgm:pt>
    <dgm:pt modelId="{B8EED8E1-1643-45AF-A401-C940B06943F1}" type="parTrans" cxnId="{EC91879A-75FA-4552-907B-AD0C266FA81E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CEC5464B-F411-4F89-9B8E-6FD57F0E469F}" type="sibTrans" cxnId="{EC91879A-75FA-4552-907B-AD0C266FA81E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21BFE75E-FEC6-4FFB-9401-6EF0E204F455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dirty="0" smtClean="0">
              <a:ln>
                <a:solidFill>
                  <a:sysClr val="windowText" lastClr="000000"/>
                </a:solidFill>
              </a:ln>
              <a:latin typeface="Bookman Old Style" pitchFamily="18" charset="0"/>
            </a:rPr>
            <a:t>УЧИТЕЛЬ-ЛОГОПЕД,</a:t>
          </a:r>
          <a:endParaRPr lang="ru-RU" dirty="0">
            <a:ln>
              <a:solidFill>
                <a:sysClr val="windowText" lastClr="000000"/>
              </a:solidFill>
            </a:ln>
            <a:latin typeface="Bookman Old Style" pitchFamily="18" charset="0"/>
          </a:endParaRPr>
        </a:p>
      </dgm:t>
    </dgm:pt>
    <dgm:pt modelId="{D0DBEA71-BD4C-4C57-92C2-9F533BA4B69E}" type="parTrans" cxnId="{095B987F-1E07-437C-ADED-80FB4AA8F857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4A081FCC-AF37-4A3E-8582-E7F7F697C469}" type="sibTrans" cxnId="{095B987F-1E07-437C-ADED-80FB4AA8F857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6631651D-F5E0-4B3F-B932-CD409834C840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dirty="0" smtClean="0">
              <a:ln>
                <a:solidFill>
                  <a:sysClr val="windowText" lastClr="000000"/>
                </a:solidFill>
              </a:ln>
              <a:latin typeface="Bookman Old Style" pitchFamily="18" charset="0"/>
            </a:rPr>
            <a:t>УЧИТЕЛЬ-ДЕФЕКТОЛОГ,</a:t>
          </a:r>
          <a:endParaRPr lang="ru-RU" dirty="0">
            <a:ln>
              <a:solidFill>
                <a:sysClr val="windowText" lastClr="000000"/>
              </a:solidFill>
            </a:ln>
            <a:latin typeface="Bookman Old Style" pitchFamily="18" charset="0"/>
          </a:endParaRPr>
        </a:p>
      </dgm:t>
    </dgm:pt>
    <dgm:pt modelId="{785C113D-BD16-4A55-B5CC-473C815A14B2}" type="parTrans" cxnId="{36055C88-DB46-446F-A3BD-1D34BBED8675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874E4DFE-601B-4CA7-AF70-4BB46AF9991C}" type="sibTrans" cxnId="{36055C88-DB46-446F-A3BD-1D34BBED8675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22215A01-F5AF-4C1E-BC55-813663819FE8}">
      <dgm:prSet phldrT="[Текст]"/>
      <dgm:spPr>
        <a:solidFill>
          <a:srgbClr val="FF3300"/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Bookman Old Style" pitchFamily="18" charset="0"/>
            </a:rPr>
            <a:t>ПЕДАГОГ-ПСИХОЛОГ,</a:t>
          </a:r>
          <a:endParaRPr lang="ru-RU" dirty="0">
            <a:ln>
              <a:solidFill>
                <a:sysClr val="windowText" lastClr="000000"/>
              </a:solidFill>
            </a:ln>
            <a:solidFill>
              <a:schemeClr val="tx1"/>
            </a:solidFill>
            <a:latin typeface="Bookman Old Style" pitchFamily="18" charset="0"/>
          </a:endParaRPr>
        </a:p>
      </dgm:t>
    </dgm:pt>
    <dgm:pt modelId="{6B8033FD-AC46-4D85-BA19-2B961F28C5FA}" type="parTrans" cxnId="{EE1D224F-B303-4F9B-970B-4E3990E5760C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BED69181-3F18-4494-A6FC-21081BE56005}" type="sibTrans" cxnId="{EE1D224F-B303-4F9B-970B-4E3990E5760C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C23AABCC-AAA4-4546-9F47-CB0E162E7343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100" smtClean="0">
              <a:ln>
                <a:solidFill>
                  <a:sysClr val="windowText" lastClr="000000"/>
                </a:solidFill>
              </a:ln>
              <a:latin typeface="Bookman Old Style" pitchFamily="18" charset="0"/>
            </a:rPr>
            <a:t>ВОСПИТАТЕЛИ </a:t>
          </a:r>
          <a:endParaRPr lang="ru-RU" sz="1100" dirty="0" smtClean="0">
            <a:ln>
              <a:solidFill>
                <a:sysClr val="windowText" lastClr="000000"/>
              </a:solidFill>
            </a:ln>
            <a:latin typeface="Bookman Old Style" pitchFamily="18" charset="0"/>
          </a:endParaRPr>
        </a:p>
      </dgm:t>
    </dgm:pt>
    <dgm:pt modelId="{E3AEA083-DC25-4E04-B3BC-F878B0FAFA2D}" type="parTrans" cxnId="{CDAF3EF9-1B3C-4F07-937B-BDEE1C549E8A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5506090A-598C-4926-9486-203F9EEA7B8F}" type="sibTrans" cxnId="{CDAF3EF9-1B3C-4F07-937B-BDEE1C549E8A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9D536773-9626-4703-B5EB-3D6512EBA177}">
      <dgm:prSet/>
      <dgm:spPr>
        <a:solidFill>
          <a:srgbClr val="00E668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ru-RU" dirty="0" smtClean="0">
              <a:ln>
                <a:solidFill>
                  <a:sysClr val="windowText" lastClr="000000"/>
                </a:solidFill>
              </a:ln>
              <a:latin typeface="Bookman Old Style" pitchFamily="18" charset="0"/>
            </a:rPr>
            <a:t>КООРДИНАТОР ПО РАБОТЕ С СЕМЬЕЙ</a:t>
          </a:r>
          <a:endParaRPr lang="ru-RU" dirty="0">
            <a:ln>
              <a:solidFill>
                <a:sysClr val="windowText" lastClr="000000"/>
              </a:solidFill>
            </a:ln>
            <a:latin typeface="Bookman Old Style" pitchFamily="18" charset="0"/>
          </a:endParaRPr>
        </a:p>
      </dgm:t>
    </dgm:pt>
    <dgm:pt modelId="{870C4C5E-8164-4479-B64D-81959B5C78F4}" type="parTrans" cxnId="{771AAA0D-B894-40E1-B036-2812D0B6D433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2E0EB1B7-609B-4D14-865A-B2F44E361B55}" type="sibTrans" cxnId="{771AAA0D-B894-40E1-B036-2812D0B6D433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306739DB-CC78-4364-B330-EB1DA7BFC2B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1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Bookman Old Style" pitchFamily="18" charset="0"/>
            </a:rPr>
            <a:t>ФИЗ РАБОТНИК</a:t>
          </a:r>
        </a:p>
        <a:p>
          <a:r>
            <a:rPr lang="ru-RU" sz="11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Bookman Old Style" pitchFamily="18" charset="0"/>
            </a:rPr>
            <a:t>МУЗ РУКОВОДИТЕЛЬ</a:t>
          </a:r>
          <a:endParaRPr lang="ru-RU" sz="1100" dirty="0" smtClean="0">
            <a:ln>
              <a:solidFill>
                <a:sysClr val="windowText" lastClr="000000"/>
              </a:solidFill>
            </a:ln>
            <a:latin typeface="Bookman Old Style" pitchFamily="18" charset="0"/>
          </a:endParaRPr>
        </a:p>
      </dgm:t>
    </dgm:pt>
    <dgm:pt modelId="{51900044-EE46-4E34-A122-9365975F5041}" type="parTrans" cxnId="{FC33495F-7A1C-4BFC-9EA9-571C556FF81C}">
      <dgm:prSet/>
      <dgm:spPr/>
      <dgm:t>
        <a:bodyPr/>
        <a:lstStyle/>
        <a:p>
          <a:endParaRPr lang="ru-RU"/>
        </a:p>
      </dgm:t>
    </dgm:pt>
    <dgm:pt modelId="{857E957A-DBCC-49CB-BD79-DFBDE8FE9E98}" type="sibTrans" cxnId="{FC33495F-7A1C-4BFC-9EA9-571C556FF81C}">
      <dgm:prSet/>
      <dgm:spPr/>
      <dgm:t>
        <a:bodyPr/>
        <a:lstStyle/>
        <a:p>
          <a:endParaRPr lang="ru-RU"/>
        </a:p>
      </dgm:t>
    </dgm:pt>
    <dgm:pt modelId="{3313A662-6A7A-4FCD-BC0D-4A1038958654}" type="pres">
      <dgm:prSet presAssocID="{C7494BD4-73CF-4AEE-94F5-A36BE7EC717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8940E4-7346-44E1-8472-8ECA105DB6A0}" type="pres">
      <dgm:prSet presAssocID="{0B4AFC13-CEC7-4E11-BE5F-61F405115BD6}" presName="node" presStyleLbl="node1" presStyleIdx="0" presStyleCnt="7" custScaleX="163356" custScaleY="142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5FC7C-9F06-42AD-9D07-402BEB4729BB}" type="pres">
      <dgm:prSet presAssocID="{CEC5464B-F411-4F89-9B8E-6FD57F0E469F}" presName="sibTrans" presStyleLbl="sibTrans2D1" presStyleIdx="0" presStyleCnt="7"/>
      <dgm:spPr/>
      <dgm:t>
        <a:bodyPr/>
        <a:lstStyle/>
        <a:p>
          <a:endParaRPr lang="ru-RU"/>
        </a:p>
      </dgm:t>
    </dgm:pt>
    <dgm:pt modelId="{CE2404DC-2264-4168-9A3E-390445BDF3E9}" type="pres">
      <dgm:prSet presAssocID="{CEC5464B-F411-4F89-9B8E-6FD57F0E469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1CA2E2DF-449D-462A-8290-962E41FCDD09}" type="pres">
      <dgm:prSet presAssocID="{21BFE75E-FEC6-4FFB-9401-6EF0E204F455}" presName="node" presStyleLbl="node1" presStyleIdx="1" presStyleCnt="7" custScaleX="171109" custScaleY="143251" custRadScaleRad="136495" custRadScaleInc="16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FA85C-E5B2-4DC6-B02B-C36C5217D994}" type="pres">
      <dgm:prSet presAssocID="{4A081FCC-AF37-4A3E-8582-E7F7F697C469}" presName="sibTrans" presStyleLbl="sibTrans2D1" presStyleIdx="1" presStyleCnt="7"/>
      <dgm:spPr/>
      <dgm:t>
        <a:bodyPr/>
        <a:lstStyle/>
        <a:p>
          <a:endParaRPr lang="ru-RU"/>
        </a:p>
      </dgm:t>
    </dgm:pt>
    <dgm:pt modelId="{01815AC9-BAF3-49CA-B632-C066980FB6AD}" type="pres">
      <dgm:prSet presAssocID="{4A081FCC-AF37-4A3E-8582-E7F7F697C469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56DC9C50-7846-4716-974A-F422318269C2}" type="pres">
      <dgm:prSet presAssocID="{6631651D-F5E0-4B3F-B932-CD409834C840}" presName="node" presStyleLbl="node1" presStyleIdx="2" presStyleCnt="7" custScaleX="157580" custScaleY="140005" custRadScaleRad="139150" custRadScaleInc="-7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F40DB-42D1-4CC2-9BA6-3E1EBA5ABB45}" type="pres">
      <dgm:prSet presAssocID="{874E4DFE-601B-4CA7-AF70-4BB46AF9991C}" presName="sibTrans" presStyleLbl="sibTrans2D1" presStyleIdx="2" presStyleCnt="7" custScaleX="173028" custScaleY="76291" custLinFactNeighborX="65760" custLinFactNeighborY="53247"/>
      <dgm:spPr/>
      <dgm:t>
        <a:bodyPr/>
        <a:lstStyle/>
        <a:p>
          <a:endParaRPr lang="ru-RU"/>
        </a:p>
      </dgm:t>
    </dgm:pt>
    <dgm:pt modelId="{4A5E7FB4-2CE7-4308-9A1E-966827C28420}" type="pres">
      <dgm:prSet presAssocID="{874E4DFE-601B-4CA7-AF70-4BB46AF9991C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7CB1013C-712C-45EB-A153-88D37FA06E1C}" type="pres">
      <dgm:prSet presAssocID="{22215A01-F5AF-4C1E-BC55-813663819FE8}" presName="node" presStyleLbl="node1" presStyleIdx="3" presStyleCnt="7" custScaleX="162315" custScaleY="146030" custRadScaleRad="98313" custRadScaleInc="-6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3F4FC-77AB-494F-AD81-EDCF51E5742C}" type="pres">
      <dgm:prSet presAssocID="{BED69181-3F18-4494-A6FC-21081BE56005}" presName="sibTrans" presStyleLbl="sibTrans2D1" presStyleIdx="3" presStyleCnt="7" custScaleX="143555" custScaleY="91469"/>
      <dgm:spPr/>
      <dgm:t>
        <a:bodyPr/>
        <a:lstStyle/>
        <a:p>
          <a:endParaRPr lang="ru-RU"/>
        </a:p>
      </dgm:t>
    </dgm:pt>
    <dgm:pt modelId="{3B91F9F9-A19F-4F3F-9E68-CE4A028D97F2}" type="pres">
      <dgm:prSet presAssocID="{BED69181-3F18-4494-A6FC-21081BE56005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B19EA097-EEE5-4F34-8D95-6EE224A146EA}" type="pres">
      <dgm:prSet presAssocID="{C23AABCC-AAA4-4546-9F47-CB0E162E7343}" presName="node" presStyleLbl="node1" presStyleIdx="4" presStyleCnt="7" custScaleX="155985" custScaleY="138695" custRadScaleRad="115716" custRadScaleInc="30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9313A-1ACE-4E3C-9264-4FA54D23A190}" type="pres">
      <dgm:prSet presAssocID="{5506090A-598C-4926-9486-203F9EEA7B8F}" presName="sibTrans" presStyleLbl="sibTrans2D1" presStyleIdx="4" presStyleCnt="7" custScaleX="133360" custScaleY="90143"/>
      <dgm:spPr/>
      <dgm:t>
        <a:bodyPr/>
        <a:lstStyle/>
        <a:p>
          <a:endParaRPr lang="ru-RU"/>
        </a:p>
      </dgm:t>
    </dgm:pt>
    <dgm:pt modelId="{AAC6BF7C-E0CC-4E96-A6CC-C9F5D0810EE2}" type="pres">
      <dgm:prSet presAssocID="{5506090A-598C-4926-9486-203F9EEA7B8F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AF0F1B09-9317-480B-933D-313FACCAC777}" type="pres">
      <dgm:prSet presAssocID="{306739DB-CC78-4364-B330-EB1DA7BFC2B1}" presName="node" presStyleLbl="node1" presStyleIdx="5" presStyleCnt="7" custScaleX="155985" custScaleY="138695" custRadScaleRad="134131" custRadScaleInc="27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B2C95-4F89-4895-AF42-D8852807B054}" type="pres">
      <dgm:prSet presAssocID="{857E957A-DBCC-49CB-BD79-DFBDE8FE9E98}" presName="sibTrans" presStyleLbl="sibTrans2D1" presStyleIdx="5" presStyleCnt="7"/>
      <dgm:spPr/>
      <dgm:t>
        <a:bodyPr/>
        <a:lstStyle/>
        <a:p>
          <a:endParaRPr lang="ru-RU"/>
        </a:p>
      </dgm:t>
    </dgm:pt>
    <dgm:pt modelId="{2620C220-6812-41FD-AE85-DA48ED85518F}" type="pres">
      <dgm:prSet presAssocID="{857E957A-DBCC-49CB-BD79-DFBDE8FE9E98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76C3604-47FD-46D7-A7A0-822296413EF1}" type="pres">
      <dgm:prSet presAssocID="{9D536773-9626-4703-B5EB-3D6512EBA177}" presName="node" presStyleLbl="node1" presStyleIdx="6" presStyleCnt="7" custScaleX="149550" custScaleY="132872" custRadScaleRad="146632" custRadScaleInc="-17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A9E36-B55E-4CEB-B2F8-1A8DF190F7A2}" type="pres">
      <dgm:prSet presAssocID="{2E0EB1B7-609B-4D14-865A-B2F44E361B55}" presName="sibTrans" presStyleLbl="sibTrans2D1" presStyleIdx="6" presStyleCnt="7"/>
      <dgm:spPr/>
      <dgm:t>
        <a:bodyPr/>
        <a:lstStyle/>
        <a:p>
          <a:endParaRPr lang="ru-RU"/>
        </a:p>
      </dgm:t>
    </dgm:pt>
    <dgm:pt modelId="{0FAE2441-9F9B-4CFA-B535-33D266ACBF24}" type="pres">
      <dgm:prSet presAssocID="{2E0EB1B7-609B-4D14-865A-B2F44E361B55}" presName="connectorText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F61E211E-0098-4B64-93A1-A29AF3DC7153}" type="presOf" srcId="{5506090A-598C-4926-9486-203F9EEA7B8F}" destId="{AAC6BF7C-E0CC-4E96-A6CC-C9F5D0810EE2}" srcOrd="1" destOrd="0" presId="urn:microsoft.com/office/officeart/2005/8/layout/cycle2"/>
    <dgm:cxn modelId="{A688D888-2CEE-4E7F-B2DC-EBCB934439E3}" type="presOf" srcId="{874E4DFE-601B-4CA7-AF70-4BB46AF9991C}" destId="{4A5E7FB4-2CE7-4308-9A1E-966827C28420}" srcOrd="1" destOrd="0" presId="urn:microsoft.com/office/officeart/2005/8/layout/cycle2"/>
    <dgm:cxn modelId="{1543A12E-899C-4595-B148-9B532D321B7E}" type="presOf" srcId="{2E0EB1B7-609B-4D14-865A-B2F44E361B55}" destId="{0FAE2441-9F9B-4CFA-B535-33D266ACBF24}" srcOrd="1" destOrd="0" presId="urn:microsoft.com/office/officeart/2005/8/layout/cycle2"/>
    <dgm:cxn modelId="{19C38490-96AD-4C35-A0E4-2CFBF50F8E54}" type="presOf" srcId="{6631651D-F5E0-4B3F-B932-CD409834C840}" destId="{56DC9C50-7846-4716-974A-F422318269C2}" srcOrd="0" destOrd="0" presId="urn:microsoft.com/office/officeart/2005/8/layout/cycle2"/>
    <dgm:cxn modelId="{9BED4DC1-6DD3-4031-B1A1-D1F9D37DDC62}" type="presOf" srcId="{BED69181-3F18-4494-A6FC-21081BE56005}" destId="{5083F4FC-77AB-494F-AD81-EDCF51E5742C}" srcOrd="0" destOrd="0" presId="urn:microsoft.com/office/officeart/2005/8/layout/cycle2"/>
    <dgm:cxn modelId="{24B453C8-A3B8-47B3-9E65-C95EF45BC407}" type="presOf" srcId="{22215A01-F5AF-4C1E-BC55-813663819FE8}" destId="{7CB1013C-712C-45EB-A153-88D37FA06E1C}" srcOrd="0" destOrd="0" presId="urn:microsoft.com/office/officeart/2005/8/layout/cycle2"/>
    <dgm:cxn modelId="{A82818BF-D342-4F8F-975F-B0EE845E9283}" type="presOf" srcId="{4A081FCC-AF37-4A3E-8582-E7F7F697C469}" destId="{557FA85C-E5B2-4DC6-B02B-C36C5217D994}" srcOrd="0" destOrd="0" presId="urn:microsoft.com/office/officeart/2005/8/layout/cycle2"/>
    <dgm:cxn modelId="{653675D3-061A-442C-94DF-EA949E8EA93D}" type="presOf" srcId="{306739DB-CC78-4364-B330-EB1DA7BFC2B1}" destId="{AF0F1B09-9317-480B-933D-313FACCAC777}" srcOrd="0" destOrd="0" presId="urn:microsoft.com/office/officeart/2005/8/layout/cycle2"/>
    <dgm:cxn modelId="{CDAF3EF9-1B3C-4F07-937B-BDEE1C549E8A}" srcId="{C7494BD4-73CF-4AEE-94F5-A36BE7EC7177}" destId="{C23AABCC-AAA4-4546-9F47-CB0E162E7343}" srcOrd="4" destOrd="0" parTransId="{E3AEA083-DC25-4E04-B3BC-F878B0FAFA2D}" sibTransId="{5506090A-598C-4926-9486-203F9EEA7B8F}"/>
    <dgm:cxn modelId="{AB42052D-7BDA-47C5-9B1F-12CCD937D781}" type="presOf" srcId="{C23AABCC-AAA4-4546-9F47-CB0E162E7343}" destId="{B19EA097-EEE5-4F34-8D95-6EE224A146EA}" srcOrd="0" destOrd="0" presId="urn:microsoft.com/office/officeart/2005/8/layout/cycle2"/>
    <dgm:cxn modelId="{27B3271D-CA22-42C9-BCFC-38B0ED9F9C9D}" type="presOf" srcId="{4A081FCC-AF37-4A3E-8582-E7F7F697C469}" destId="{01815AC9-BAF3-49CA-B632-C066980FB6AD}" srcOrd="1" destOrd="0" presId="urn:microsoft.com/office/officeart/2005/8/layout/cycle2"/>
    <dgm:cxn modelId="{36055C88-DB46-446F-A3BD-1D34BBED8675}" srcId="{C7494BD4-73CF-4AEE-94F5-A36BE7EC7177}" destId="{6631651D-F5E0-4B3F-B932-CD409834C840}" srcOrd="2" destOrd="0" parTransId="{785C113D-BD16-4A55-B5CC-473C815A14B2}" sibTransId="{874E4DFE-601B-4CA7-AF70-4BB46AF9991C}"/>
    <dgm:cxn modelId="{EC91879A-75FA-4552-907B-AD0C266FA81E}" srcId="{C7494BD4-73CF-4AEE-94F5-A36BE7EC7177}" destId="{0B4AFC13-CEC7-4E11-BE5F-61F405115BD6}" srcOrd="0" destOrd="0" parTransId="{B8EED8E1-1643-45AF-A401-C940B06943F1}" sibTransId="{CEC5464B-F411-4F89-9B8E-6FD57F0E469F}"/>
    <dgm:cxn modelId="{23E45E05-B16F-4BB1-81B1-EE5F8FE7D353}" type="presOf" srcId="{21BFE75E-FEC6-4FFB-9401-6EF0E204F455}" destId="{1CA2E2DF-449D-462A-8290-962E41FCDD09}" srcOrd="0" destOrd="0" presId="urn:microsoft.com/office/officeart/2005/8/layout/cycle2"/>
    <dgm:cxn modelId="{D9147ECC-B5D0-4050-9076-33CE3F5E48ED}" type="presOf" srcId="{2E0EB1B7-609B-4D14-865A-B2F44E361B55}" destId="{42AA9E36-B55E-4CEB-B2F8-1A8DF190F7A2}" srcOrd="0" destOrd="0" presId="urn:microsoft.com/office/officeart/2005/8/layout/cycle2"/>
    <dgm:cxn modelId="{FE75ABD7-CC70-4614-AAB2-94BBFBCE7DA5}" type="presOf" srcId="{857E957A-DBCC-49CB-BD79-DFBDE8FE9E98}" destId="{B55B2C95-4F89-4895-AF42-D8852807B054}" srcOrd="0" destOrd="0" presId="urn:microsoft.com/office/officeart/2005/8/layout/cycle2"/>
    <dgm:cxn modelId="{FC33495F-7A1C-4BFC-9EA9-571C556FF81C}" srcId="{C7494BD4-73CF-4AEE-94F5-A36BE7EC7177}" destId="{306739DB-CC78-4364-B330-EB1DA7BFC2B1}" srcOrd="5" destOrd="0" parTransId="{51900044-EE46-4E34-A122-9365975F5041}" sibTransId="{857E957A-DBCC-49CB-BD79-DFBDE8FE9E98}"/>
    <dgm:cxn modelId="{A49D12A8-6B0E-4ED1-AF39-C14A6451DA0D}" type="presOf" srcId="{874E4DFE-601B-4CA7-AF70-4BB46AF9991C}" destId="{D6FF40DB-42D1-4CC2-9BA6-3E1EBA5ABB45}" srcOrd="0" destOrd="0" presId="urn:microsoft.com/office/officeart/2005/8/layout/cycle2"/>
    <dgm:cxn modelId="{EE1D224F-B303-4F9B-970B-4E3990E5760C}" srcId="{C7494BD4-73CF-4AEE-94F5-A36BE7EC7177}" destId="{22215A01-F5AF-4C1E-BC55-813663819FE8}" srcOrd="3" destOrd="0" parTransId="{6B8033FD-AC46-4D85-BA19-2B961F28C5FA}" sibTransId="{BED69181-3F18-4494-A6FC-21081BE56005}"/>
    <dgm:cxn modelId="{9688A7B4-2094-4FF5-8E51-65424F29E276}" type="presOf" srcId="{CEC5464B-F411-4F89-9B8E-6FD57F0E469F}" destId="{E205FC7C-9F06-42AD-9D07-402BEB4729BB}" srcOrd="0" destOrd="0" presId="urn:microsoft.com/office/officeart/2005/8/layout/cycle2"/>
    <dgm:cxn modelId="{771AAA0D-B894-40E1-B036-2812D0B6D433}" srcId="{C7494BD4-73CF-4AEE-94F5-A36BE7EC7177}" destId="{9D536773-9626-4703-B5EB-3D6512EBA177}" srcOrd="6" destOrd="0" parTransId="{870C4C5E-8164-4479-B64D-81959B5C78F4}" sibTransId="{2E0EB1B7-609B-4D14-865A-B2F44E361B55}"/>
    <dgm:cxn modelId="{BCC4752A-61F0-4E49-8593-3110C871876C}" type="presOf" srcId="{CEC5464B-F411-4F89-9B8E-6FD57F0E469F}" destId="{CE2404DC-2264-4168-9A3E-390445BDF3E9}" srcOrd="1" destOrd="0" presId="urn:microsoft.com/office/officeart/2005/8/layout/cycle2"/>
    <dgm:cxn modelId="{DEBA733E-8805-4A7E-BC7F-C5E37A4754FE}" type="presOf" srcId="{5506090A-598C-4926-9486-203F9EEA7B8F}" destId="{7649313A-1ACE-4E3C-9264-4FA54D23A190}" srcOrd="0" destOrd="0" presId="urn:microsoft.com/office/officeart/2005/8/layout/cycle2"/>
    <dgm:cxn modelId="{6D29503C-0C51-4267-9DDC-664F7B26DE08}" type="presOf" srcId="{BED69181-3F18-4494-A6FC-21081BE56005}" destId="{3B91F9F9-A19F-4F3F-9E68-CE4A028D97F2}" srcOrd="1" destOrd="0" presId="urn:microsoft.com/office/officeart/2005/8/layout/cycle2"/>
    <dgm:cxn modelId="{8DD1639A-7F68-49D7-B00D-E75FF68419BA}" type="presOf" srcId="{9D536773-9626-4703-B5EB-3D6512EBA177}" destId="{E76C3604-47FD-46D7-A7A0-822296413EF1}" srcOrd="0" destOrd="0" presId="urn:microsoft.com/office/officeart/2005/8/layout/cycle2"/>
    <dgm:cxn modelId="{22C7D79B-DB91-44A8-BCF2-C70B0077BFDF}" type="presOf" srcId="{857E957A-DBCC-49CB-BD79-DFBDE8FE9E98}" destId="{2620C220-6812-41FD-AE85-DA48ED85518F}" srcOrd="1" destOrd="0" presId="urn:microsoft.com/office/officeart/2005/8/layout/cycle2"/>
    <dgm:cxn modelId="{095B987F-1E07-437C-ADED-80FB4AA8F857}" srcId="{C7494BD4-73CF-4AEE-94F5-A36BE7EC7177}" destId="{21BFE75E-FEC6-4FFB-9401-6EF0E204F455}" srcOrd="1" destOrd="0" parTransId="{D0DBEA71-BD4C-4C57-92C2-9F533BA4B69E}" sibTransId="{4A081FCC-AF37-4A3E-8582-E7F7F697C469}"/>
    <dgm:cxn modelId="{F18CA537-36E7-4622-886C-F345FB41F6A4}" type="presOf" srcId="{C7494BD4-73CF-4AEE-94F5-A36BE7EC7177}" destId="{3313A662-6A7A-4FCD-BC0D-4A1038958654}" srcOrd="0" destOrd="0" presId="urn:microsoft.com/office/officeart/2005/8/layout/cycle2"/>
    <dgm:cxn modelId="{3BA77790-F422-490E-A14C-D454973B0CD5}" type="presOf" srcId="{0B4AFC13-CEC7-4E11-BE5F-61F405115BD6}" destId="{D38940E4-7346-44E1-8472-8ECA105DB6A0}" srcOrd="0" destOrd="0" presId="urn:microsoft.com/office/officeart/2005/8/layout/cycle2"/>
    <dgm:cxn modelId="{35C48EA8-32B8-41EC-9C10-DD6C814BC743}" type="presParOf" srcId="{3313A662-6A7A-4FCD-BC0D-4A1038958654}" destId="{D38940E4-7346-44E1-8472-8ECA105DB6A0}" srcOrd="0" destOrd="0" presId="urn:microsoft.com/office/officeart/2005/8/layout/cycle2"/>
    <dgm:cxn modelId="{8D1963F3-FF9E-438F-A7C4-C39BD98DA560}" type="presParOf" srcId="{3313A662-6A7A-4FCD-BC0D-4A1038958654}" destId="{E205FC7C-9F06-42AD-9D07-402BEB4729BB}" srcOrd="1" destOrd="0" presId="urn:microsoft.com/office/officeart/2005/8/layout/cycle2"/>
    <dgm:cxn modelId="{2FD2CF46-CCA7-459A-B5BD-9BECD159D42C}" type="presParOf" srcId="{E205FC7C-9F06-42AD-9D07-402BEB4729BB}" destId="{CE2404DC-2264-4168-9A3E-390445BDF3E9}" srcOrd="0" destOrd="0" presId="urn:microsoft.com/office/officeart/2005/8/layout/cycle2"/>
    <dgm:cxn modelId="{A4C4B53E-D450-4F56-B494-2D699B88641D}" type="presParOf" srcId="{3313A662-6A7A-4FCD-BC0D-4A1038958654}" destId="{1CA2E2DF-449D-462A-8290-962E41FCDD09}" srcOrd="2" destOrd="0" presId="urn:microsoft.com/office/officeart/2005/8/layout/cycle2"/>
    <dgm:cxn modelId="{51A91DE8-526C-41BE-B054-CBFB80077D1E}" type="presParOf" srcId="{3313A662-6A7A-4FCD-BC0D-4A1038958654}" destId="{557FA85C-E5B2-4DC6-B02B-C36C5217D994}" srcOrd="3" destOrd="0" presId="urn:microsoft.com/office/officeart/2005/8/layout/cycle2"/>
    <dgm:cxn modelId="{07F42E4A-0BDF-40DF-AB4F-A08FD866C2FE}" type="presParOf" srcId="{557FA85C-E5B2-4DC6-B02B-C36C5217D994}" destId="{01815AC9-BAF3-49CA-B632-C066980FB6AD}" srcOrd="0" destOrd="0" presId="urn:microsoft.com/office/officeart/2005/8/layout/cycle2"/>
    <dgm:cxn modelId="{881EE99C-9D6F-4C0E-9A02-B3C07231947B}" type="presParOf" srcId="{3313A662-6A7A-4FCD-BC0D-4A1038958654}" destId="{56DC9C50-7846-4716-974A-F422318269C2}" srcOrd="4" destOrd="0" presId="urn:microsoft.com/office/officeart/2005/8/layout/cycle2"/>
    <dgm:cxn modelId="{05BB41BD-98B9-4A74-9991-B0AD84C6636F}" type="presParOf" srcId="{3313A662-6A7A-4FCD-BC0D-4A1038958654}" destId="{D6FF40DB-42D1-4CC2-9BA6-3E1EBA5ABB45}" srcOrd="5" destOrd="0" presId="urn:microsoft.com/office/officeart/2005/8/layout/cycle2"/>
    <dgm:cxn modelId="{CD752579-AF83-466F-833A-DC4AB16836FA}" type="presParOf" srcId="{D6FF40DB-42D1-4CC2-9BA6-3E1EBA5ABB45}" destId="{4A5E7FB4-2CE7-4308-9A1E-966827C28420}" srcOrd="0" destOrd="0" presId="urn:microsoft.com/office/officeart/2005/8/layout/cycle2"/>
    <dgm:cxn modelId="{196421CF-DDE5-4B87-BF35-B1863813DA75}" type="presParOf" srcId="{3313A662-6A7A-4FCD-BC0D-4A1038958654}" destId="{7CB1013C-712C-45EB-A153-88D37FA06E1C}" srcOrd="6" destOrd="0" presId="urn:microsoft.com/office/officeart/2005/8/layout/cycle2"/>
    <dgm:cxn modelId="{DB994D7F-E09A-4F7E-BF12-DC8DDB2F1A2F}" type="presParOf" srcId="{3313A662-6A7A-4FCD-BC0D-4A1038958654}" destId="{5083F4FC-77AB-494F-AD81-EDCF51E5742C}" srcOrd="7" destOrd="0" presId="urn:microsoft.com/office/officeart/2005/8/layout/cycle2"/>
    <dgm:cxn modelId="{8D131320-4152-46B1-B37A-B84DCB8C2D10}" type="presParOf" srcId="{5083F4FC-77AB-494F-AD81-EDCF51E5742C}" destId="{3B91F9F9-A19F-4F3F-9E68-CE4A028D97F2}" srcOrd="0" destOrd="0" presId="urn:microsoft.com/office/officeart/2005/8/layout/cycle2"/>
    <dgm:cxn modelId="{B1AD5943-E188-4282-8BA4-1E19E9ADDC6E}" type="presParOf" srcId="{3313A662-6A7A-4FCD-BC0D-4A1038958654}" destId="{B19EA097-EEE5-4F34-8D95-6EE224A146EA}" srcOrd="8" destOrd="0" presId="urn:microsoft.com/office/officeart/2005/8/layout/cycle2"/>
    <dgm:cxn modelId="{C3DF07F5-42E8-4C83-9244-5AEA91B9DF66}" type="presParOf" srcId="{3313A662-6A7A-4FCD-BC0D-4A1038958654}" destId="{7649313A-1ACE-4E3C-9264-4FA54D23A190}" srcOrd="9" destOrd="0" presId="urn:microsoft.com/office/officeart/2005/8/layout/cycle2"/>
    <dgm:cxn modelId="{EA412BC9-A9BF-4D85-B289-C3A23BE9ACDA}" type="presParOf" srcId="{7649313A-1ACE-4E3C-9264-4FA54D23A190}" destId="{AAC6BF7C-E0CC-4E96-A6CC-C9F5D0810EE2}" srcOrd="0" destOrd="0" presId="urn:microsoft.com/office/officeart/2005/8/layout/cycle2"/>
    <dgm:cxn modelId="{B91E34DA-C408-40C8-811D-0E6A057E20BD}" type="presParOf" srcId="{3313A662-6A7A-4FCD-BC0D-4A1038958654}" destId="{AF0F1B09-9317-480B-933D-313FACCAC777}" srcOrd="10" destOrd="0" presId="urn:microsoft.com/office/officeart/2005/8/layout/cycle2"/>
    <dgm:cxn modelId="{C9F6D786-EFE8-46BB-8A5D-D938AFCB1262}" type="presParOf" srcId="{3313A662-6A7A-4FCD-BC0D-4A1038958654}" destId="{B55B2C95-4F89-4895-AF42-D8852807B054}" srcOrd="11" destOrd="0" presId="urn:microsoft.com/office/officeart/2005/8/layout/cycle2"/>
    <dgm:cxn modelId="{7D815EEB-C3E5-42FB-89CB-DBF07D12E524}" type="presParOf" srcId="{B55B2C95-4F89-4895-AF42-D8852807B054}" destId="{2620C220-6812-41FD-AE85-DA48ED85518F}" srcOrd="0" destOrd="0" presId="urn:microsoft.com/office/officeart/2005/8/layout/cycle2"/>
    <dgm:cxn modelId="{5959F90F-509C-46E9-B69A-591DF95D628B}" type="presParOf" srcId="{3313A662-6A7A-4FCD-BC0D-4A1038958654}" destId="{E76C3604-47FD-46D7-A7A0-822296413EF1}" srcOrd="12" destOrd="0" presId="urn:microsoft.com/office/officeart/2005/8/layout/cycle2"/>
    <dgm:cxn modelId="{364CADA8-474A-4F7E-85A8-B43B62ECE46D}" type="presParOf" srcId="{3313A662-6A7A-4FCD-BC0D-4A1038958654}" destId="{42AA9E36-B55E-4CEB-B2F8-1A8DF190F7A2}" srcOrd="13" destOrd="0" presId="urn:microsoft.com/office/officeart/2005/8/layout/cycle2"/>
    <dgm:cxn modelId="{7F514714-9F20-4A80-959A-ECCFEA83B713}" type="presParOf" srcId="{42AA9E36-B55E-4CEB-B2F8-1A8DF190F7A2}" destId="{0FAE2441-9F9B-4CFA-B535-33D266ACBF2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8940E4-7346-44E1-8472-8ECA105DB6A0}">
      <dsp:nvSpPr>
        <dsp:cNvPr id="0" name=""/>
        <dsp:cNvSpPr/>
      </dsp:nvSpPr>
      <dsp:spPr>
        <a:xfrm>
          <a:off x="2592286" y="-251650"/>
          <a:ext cx="1863116" cy="162796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n>
                <a:solidFill>
                  <a:sysClr val="windowText" lastClr="000000"/>
                </a:solidFill>
              </a:ln>
              <a:latin typeface="Bookman Old Style" pitchFamily="18" charset="0"/>
            </a:rPr>
            <a:t>СТАРШИЙ ВОСПИТАТЕЛЬ (методист),</a:t>
          </a:r>
          <a:endParaRPr lang="ru-RU" sz="1200" kern="1200" dirty="0">
            <a:ln>
              <a:solidFill>
                <a:sysClr val="windowText" lastClr="000000"/>
              </a:solidFill>
            </a:ln>
            <a:latin typeface="Bookman Old Style" pitchFamily="18" charset="0"/>
          </a:endParaRPr>
        </a:p>
      </dsp:txBody>
      <dsp:txXfrm>
        <a:off x="2592286" y="-251650"/>
        <a:ext cx="1863116" cy="1627962"/>
      </dsp:txXfrm>
    </dsp:sp>
    <dsp:sp modelId="{E205FC7C-9F06-42AD-9D07-402BEB4729BB}">
      <dsp:nvSpPr>
        <dsp:cNvPr id="0" name=""/>
        <dsp:cNvSpPr/>
      </dsp:nvSpPr>
      <dsp:spPr>
        <a:xfrm rot="695565">
          <a:off x="4510605" y="592953"/>
          <a:ext cx="201451" cy="384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latin typeface="Bookman Old Style" pitchFamily="18" charset="0"/>
          </a:endParaRPr>
        </a:p>
      </dsp:txBody>
      <dsp:txXfrm rot="695565">
        <a:off x="4510605" y="592953"/>
        <a:ext cx="201451" cy="384927"/>
      </dsp:txXfrm>
    </dsp:sp>
    <dsp:sp modelId="{1CA2E2DF-449D-462A-8290-962E41FCDD09}">
      <dsp:nvSpPr>
        <dsp:cNvPr id="0" name=""/>
        <dsp:cNvSpPr/>
      </dsp:nvSpPr>
      <dsp:spPr>
        <a:xfrm>
          <a:off x="4775051" y="202263"/>
          <a:ext cx="1951541" cy="1633813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n>
                <a:solidFill>
                  <a:sysClr val="windowText" lastClr="000000"/>
                </a:solidFill>
              </a:ln>
              <a:latin typeface="Bookman Old Style" pitchFamily="18" charset="0"/>
            </a:rPr>
            <a:t>УЧИТЕЛЬ-ЛОГОПЕД,</a:t>
          </a:r>
          <a:endParaRPr lang="ru-RU" sz="1100" kern="1200" dirty="0">
            <a:ln>
              <a:solidFill>
                <a:sysClr val="windowText" lastClr="000000"/>
              </a:solidFill>
            </a:ln>
            <a:latin typeface="Bookman Old Style" pitchFamily="18" charset="0"/>
          </a:endParaRPr>
        </a:p>
      </dsp:txBody>
      <dsp:txXfrm>
        <a:off x="4775051" y="202263"/>
        <a:ext cx="1951541" cy="1633813"/>
      </dsp:txXfrm>
    </dsp:sp>
    <dsp:sp modelId="{557FA85C-E5B2-4DC6-B02B-C36C5217D994}">
      <dsp:nvSpPr>
        <dsp:cNvPr id="0" name=""/>
        <dsp:cNvSpPr/>
      </dsp:nvSpPr>
      <dsp:spPr>
        <a:xfrm rot="4722352">
          <a:off x="5834100" y="1849609"/>
          <a:ext cx="242017" cy="384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latin typeface="Bookman Old Style" pitchFamily="18" charset="0"/>
          </a:endParaRPr>
        </a:p>
      </dsp:txBody>
      <dsp:txXfrm rot="4722352">
        <a:off x="5834100" y="1849609"/>
        <a:ext cx="242017" cy="384927"/>
      </dsp:txXfrm>
    </dsp:sp>
    <dsp:sp modelId="{56DC9C50-7846-4716-974A-F422318269C2}">
      <dsp:nvSpPr>
        <dsp:cNvPr id="0" name=""/>
        <dsp:cNvSpPr/>
      </dsp:nvSpPr>
      <dsp:spPr>
        <a:xfrm>
          <a:off x="5259544" y="2260407"/>
          <a:ext cx="1797239" cy="159679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n>
                <a:solidFill>
                  <a:sysClr val="windowText" lastClr="000000"/>
                </a:solidFill>
              </a:ln>
              <a:latin typeface="Bookman Old Style" pitchFamily="18" charset="0"/>
            </a:rPr>
            <a:t>УЧИТЕЛЬ-ДЕФЕКТОЛОГ,</a:t>
          </a:r>
          <a:endParaRPr lang="ru-RU" sz="1100" kern="1200" dirty="0">
            <a:ln>
              <a:solidFill>
                <a:sysClr val="windowText" lastClr="000000"/>
              </a:solidFill>
            </a:ln>
            <a:latin typeface="Bookman Old Style" pitchFamily="18" charset="0"/>
          </a:endParaRPr>
        </a:p>
      </dsp:txBody>
      <dsp:txXfrm>
        <a:off x="5259544" y="2260407"/>
        <a:ext cx="1797239" cy="1596792"/>
      </dsp:txXfrm>
    </dsp:sp>
    <dsp:sp modelId="{D6FF40DB-42D1-4CC2-9BA6-3E1EBA5ABB45}">
      <dsp:nvSpPr>
        <dsp:cNvPr id="0" name=""/>
        <dsp:cNvSpPr/>
      </dsp:nvSpPr>
      <dsp:spPr>
        <a:xfrm rot="8724058">
          <a:off x="5264597" y="3705957"/>
          <a:ext cx="330954" cy="293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latin typeface="Bookman Old Style" pitchFamily="18" charset="0"/>
          </a:endParaRPr>
        </a:p>
      </dsp:txBody>
      <dsp:txXfrm rot="8724058">
        <a:off x="5264597" y="3705957"/>
        <a:ext cx="330954" cy="293664"/>
      </dsp:txXfrm>
    </dsp:sp>
    <dsp:sp modelId="{7CB1013C-712C-45EB-A153-88D37FA06E1C}">
      <dsp:nvSpPr>
        <dsp:cNvPr id="0" name=""/>
        <dsp:cNvSpPr/>
      </dsp:nvSpPr>
      <dsp:spPr>
        <a:xfrm>
          <a:off x="3491136" y="3427320"/>
          <a:ext cx="1851243" cy="1665508"/>
        </a:xfrm>
        <a:prstGeom prst="ellipse">
          <a:avLst/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Bookman Old Style" pitchFamily="18" charset="0"/>
            </a:rPr>
            <a:t>ПЕДАГОГ-ПСИХОЛОГ,</a:t>
          </a:r>
          <a:endParaRPr lang="ru-RU" sz="1100" kern="1200" dirty="0">
            <a:ln>
              <a:solidFill>
                <a:sysClr val="windowText" lastClr="000000"/>
              </a:solidFill>
            </a:ln>
            <a:solidFill>
              <a:schemeClr val="tx1"/>
            </a:solidFill>
            <a:latin typeface="Bookman Old Style" pitchFamily="18" charset="0"/>
          </a:endParaRPr>
        </a:p>
      </dsp:txBody>
      <dsp:txXfrm>
        <a:off x="3491136" y="3427320"/>
        <a:ext cx="1851243" cy="1665508"/>
      </dsp:txXfrm>
    </dsp:sp>
    <dsp:sp modelId="{5083F4FC-77AB-494F-AD81-EDCF51E5742C}">
      <dsp:nvSpPr>
        <dsp:cNvPr id="0" name=""/>
        <dsp:cNvSpPr/>
      </dsp:nvSpPr>
      <dsp:spPr>
        <a:xfrm rot="10711866">
          <a:off x="3193175" y="4112043"/>
          <a:ext cx="262333" cy="3520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latin typeface="Bookman Old Style" pitchFamily="18" charset="0"/>
          </a:endParaRPr>
        </a:p>
      </dsp:txBody>
      <dsp:txXfrm rot="10711866">
        <a:off x="3193175" y="4112043"/>
        <a:ext cx="262333" cy="352089"/>
      </dsp:txXfrm>
    </dsp:sp>
    <dsp:sp modelId="{B19EA097-EEE5-4F34-8D95-6EE224A146EA}">
      <dsp:nvSpPr>
        <dsp:cNvPr id="0" name=""/>
        <dsp:cNvSpPr/>
      </dsp:nvSpPr>
      <dsp:spPr>
        <a:xfrm>
          <a:off x="1368153" y="3524514"/>
          <a:ext cx="1779048" cy="158185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ln>
                <a:solidFill>
                  <a:sysClr val="windowText" lastClr="000000"/>
                </a:solidFill>
              </a:ln>
              <a:latin typeface="Bookman Old Style" pitchFamily="18" charset="0"/>
            </a:rPr>
            <a:t>ВОСПИТАТЕЛИ </a:t>
          </a:r>
          <a:endParaRPr lang="ru-RU" sz="1100" kern="1200" dirty="0" smtClean="0">
            <a:ln>
              <a:solidFill>
                <a:sysClr val="windowText" lastClr="000000"/>
              </a:solidFill>
            </a:ln>
            <a:latin typeface="Bookman Old Style" pitchFamily="18" charset="0"/>
          </a:endParaRPr>
        </a:p>
      </dsp:txBody>
      <dsp:txXfrm>
        <a:off x="1368153" y="3524514"/>
        <a:ext cx="1779048" cy="1581851"/>
      </dsp:txXfrm>
    </dsp:sp>
    <dsp:sp modelId="{7649313A-1ACE-4E3C-9264-4FA54D23A190}">
      <dsp:nvSpPr>
        <dsp:cNvPr id="0" name=""/>
        <dsp:cNvSpPr/>
      </dsp:nvSpPr>
      <dsp:spPr>
        <a:xfrm rot="13667357">
          <a:off x="1445201" y="3391957"/>
          <a:ext cx="264343" cy="3469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latin typeface="Bookman Old Style" pitchFamily="18" charset="0"/>
          </a:endParaRPr>
        </a:p>
      </dsp:txBody>
      <dsp:txXfrm rot="13667357">
        <a:off x="1445201" y="3391957"/>
        <a:ext cx="264343" cy="346984"/>
      </dsp:txXfrm>
    </dsp:sp>
    <dsp:sp modelId="{AF0F1B09-9317-480B-933D-313FACCAC777}">
      <dsp:nvSpPr>
        <dsp:cNvPr id="0" name=""/>
        <dsp:cNvSpPr/>
      </dsp:nvSpPr>
      <dsp:spPr>
        <a:xfrm>
          <a:off x="5" y="2016223"/>
          <a:ext cx="1779048" cy="1581851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Bookman Old Style" pitchFamily="18" charset="0"/>
            </a:rPr>
            <a:t>ФИЗ РАБОТНИК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Bookman Old Style" pitchFamily="18" charset="0"/>
            </a:rPr>
            <a:t>МУЗ РУКОВОДИТЕЛЬ</a:t>
          </a:r>
          <a:endParaRPr lang="ru-RU" sz="1100" kern="1200" dirty="0" smtClean="0">
            <a:ln>
              <a:solidFill>
                <a:sysClr val="windowText" lastClr="000000"/>
              </a:solidFill>
            </a:ln>
            <a:latin typeface="Bookman Old Style" pitchFamily="18" charset="0"/>
          </a:endParaRPr>
        </a:p>
      </dsp:txBody>
      <dsp:txXfrm>
        <a:off x="5" y="2016223"/>
        <a:ext cx="1779048" cy="1581851"/>
      </dsp:txXfrm>
    </dsp:sp>
    <dsp:sp modelId="{B55B2C95-4F89-4895-AF42-D8852807B054}">
      <dsp:nvSpPr>
        <dsp:cNvPr id="0" name=""/>
        <dsp:cNvSpPr/>
      </dsp:nvSpPr>
      <dsp:spPr>
        <a:xfrm rot="16627008">
          <a:off x="914759" y="1657332"/>
          <a:ext cx="188598" cy="384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6627008">
        <a:off x="914759" y="1657332"/>
        <a:ext cx="188598" cy="384927"/>
      </dsp:txXfrm>
    </dsp:sp>
    <dsp:sp modelId="{E76C3604-47FD-46D7-A7A0-822296413EF1}">
      <dsp:nvSpPr>
        <dsp:cNvPr id="0" name=""/>
        <dsp:cNvSpPr/>
      </dsp:nvSpPr>
      <dsp:spPr>
        <a:xfrm>
          <a:off x="272963" y="157127"/>
          <a:ext cx="1705655" cy="1515438"/>
        </a:xfrm>
        <a:prstGeom prst="ellipse">
          <a:avLst/>
        </a:prstGeom>
        <a:solidFill>
          <a:srgbClr val="00E668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n>
                <a:solidFill>
                  <a:sysClr val="windowText" lastClr="000000"/>
                </a:solidFill>
              </a:ln>
              <a:latin typeface="Bookman Old Style" pitchFamily="18" charset="0"/>
            </a:rPr>
            <a:t>КООРДИНАТОР ПО РАБОТЕ С СЕМЬЕЙ</a:t>
          </a:r>
          <a:endParaRPr lang="ru-RU" sz="1100" kern="1200" dirty="0">
            <a:ln>
              <a:solidFill>
                <a:sysClr val="windowText" lastClr="000000"/>
              </a:solidFill>
            </a:ln>
            <a:latin typeface="Bookman Old Style" pitchFamily="18" charset="0"/>
          </a:endParaRPr>
        </a:p>
      </dsp:txBody>
      <dsp:txXfrm>
        <a:off x="272963" y="157127"/>
        <a:ext cx="1705655" cy="1515438"/>
      </dsp:txXfrm>
    </dsp:sp>
    <dsp:sp modelId="{42AA9E36-B55E-4CEB-B2F8-1A8DF190F7A2}">
      <dsp:nvSpPr>
        <dsp:cNvPr id="0" name=""/>
        <dsp:cNvSpPr/>
      </dsp:nvSpPr>
      <dsp:spPr>
        <a:xfrm rot="21098241">
          <a:off x="2105726" y="553210"/>
          <a:ext cx="341782" cy="384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latin typeface="Bookman Old Style" pitchFamily="18" charset="0"/>
          </a:endParaRPr>
        </a:p>
      </dsp:txBody>
      <dsp:txXfrm rot="21098241">
        <a:off x="2105726" y="553210"/>
        <a:ext cx="341782" cy="384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55933-F45A-4C8E-B55F-B93C8ABB203B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95CC3-EB84-4097-94BA-A78DF548A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63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95CC3-EB84-4097-94BA-A78DF548ADA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A0E36-BC9A-4D33-90A9-075AA15B4EF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lusive-edu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9" y="-242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7416824" cy="5184576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>Круглый стол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>для старших воспитателей</a:t>
            </a:r>
          </a:p>
          <a:p>
            <a:endParaRPr lang="ru-RU" sz="5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«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Организация психолого-педагогического сопровождения детей с ограниченными возможностями здоровья в условиях образовательной инклюзии. Разработка и реализация АОП»</a:t>
            </a:r>
          </a:p>
          <a:p>
            <a:endParaRPr lang="ru-RU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ru-RU" sz="2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ru-RU" sz="2600" dirty="0" smtClean="0">
                <a:solidFill>
                  <a:schemeClr val="tx1"/>
                </a:solidFill>
                <a:latin typeface="Bookman Old Style" pitchFamily="18" charset="0"/>
              </a:rPr>
              <a:t>г.Ярославль 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Bookman Old Style" pitchFamily="18" charset="0"/>
              </a:rPr>
              <a:t>2020 </a:t>
            </a:r>
            <a:r>
              <a:rPr lang="ru-RU" sz="2600" dirty="0" smtClean="0">
                <a:solidFill>
                  <a:schemeClr val="tx1"/>
                </a:solidFill>
                <a:latin typeface="Bookman Old Style" pitchFamily="18" charset="0"/>
              </a:rPr>
              <a:t>г</a:t>
            </a:r>
          </a:p>
          <a:p>
            <a:endParaRPr lang="ru-RU" sz="33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ru-RU" sz="33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5536" y="249153"/>
            <a:ext cx="741682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Муниципальная инновационная площадка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latin typeface="Bookman Old Style" pitchFamily="18" charset="0"/>
              </a:rPr>
              <a:t>города Ярославля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988840"/>
            <a:ext cx="7715199" cy="475252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altLang="ru-RU" sz="2600" b="1" dirty="0" smtClean="0">
                <a:latin typeface="Times New Roman" pitchFamily="18" charset="0"/>
              </a:rPr>
              <a:t>Адаптированная образовательная программа</a:t>
            </a:r>
            <a:r>
              <a:rPr lang="ru-RU" altLang="ru-RU" sz="2600" dirty="0" smtClean="0">
                <a:latin typeface="Times New Roman" pitchFamily="18" charset="0"/>
              </a:rPr>
              <a:t> –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altLang="ru-RU" sz="2600" dirty="0" smtClean="0">
                <a:latin typeface="Times New Roman" pitchFamily="18" charset="0"/>
              </a:rPr>
              <a:t>образовательная программа, адаптированная для обучения лиц с ограниченными возможностями здоровья с учётом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</a:t>
            </a:r>
          </a:p>
          <a:p>
            <a:pPr marL="0" indent="0">
              <a:lnSpc>
                <a:spcPct val="110000"/>
              </a:lnSpc>
              <a:buNone/>
            </a:pPr>
            <a:endParaRPr lang="ru-RU" altLang="ru-RU" sz="1400" dirty="0" smtClean="0">
              <a:latin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altLang="ru-RU" sz="2600" dirty="0" smtClean="0">
              <a:latin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altLang="ru-RU" sz="1600" dirty="0">
              <a:latin typeface="Times New Roman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704"/>
            <a:ext cx="7440324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Федеральный закон от 29.12.2012 № 273-ФЗ</a:t>
            </a:r>
            <a:b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xmlns="" val="3323662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23145" cy="17142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статья 79. Организация получения образования обучающимися с ограниченными возможностями здоровья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5" y="2060848"/>
            <a:ext cx="8404279" cy="460851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Содержание образования и условия организации обучения и воспитания обучающихся с ОВЗ определяются адаптированной образовательной программой, а для инвалидов –индивидуальной программой реабилитации инвалида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Общее образование обучающихся с ограниченными возможностями здоровья осуществляется в организациях, осуществляющих образовательную деятельность по адаптированным основным образовательным программам. В таких организациях создаются специальные условия для получения образования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436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23145" cy="17142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статья 79. Организация получения образования обучающимися с ограниченными возможностями здоровья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5" y="2442015"/>
            <a:ext cx="8404279" cy="36808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специальными условиями понимаются условия обучения,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воспитания и развития таких обучающихся, включающие в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себя использование специальных образовательных программ 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методов обучения и воспитания, , специальных учебных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пособий и дидактических материалов, специальных ТСО,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предоставление услуг ассистента и др., без которых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невозможно или затруднено освоение программ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обучающимися с ОВЗ</a:t>
            </a:r>
          </a:p>
        </p:txBody>
      </p:sp>
    </p:spTree>
    <p:extLst>
      <p:ext uri="{BB962C8B-B14F-4D97-AF65-F5344CB8AC3E}">
        <p14:creationId xmlns:p14="http://schemas.microsoft.com/office/powerpoint/2010/main" xmlns="" val="1043436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23145" cy="171420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ПИСЬМО МИНПРОСВЕЩЕНИЯ РОССИИ ОТ 20.02.2019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ТС-551/07 «О  СОПРОВОЖДЕНИИ ОБРАЗОВАНИЯ ОБУЧАЮЩИХСЯ С ОВЗ И ИНВАЛИДНОСТЬЮ»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5" y="1916832"/>
            <a:ext cx="8404279" cy="46085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Одним из специальных условий для получения образования обучающихся с ограниченными возможностями  здоровья является предоставление услуг ассистента(помощника), оказывающего обучающимся необходимую техническую помощь, и (или)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тьютера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Тьютер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педагогический работник, участвующий в разработке и реализации образовательной программы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Ассистент(помощник)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оказывает техническую помощь обучающимся с ОВЗ и инвалидностью , не относится к должностям 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1043436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548680"/>
            <a:ext cx="7592753" cy="942134"/>
          </a:xfrm>
        </p:spPr>
        <p:txBody>
          <a:bodyPr anchor="b">
            <a:normAutofit fontScale="90000"/>
          </a:bodyPr>
          <a:lstStyle/>
          <a:p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4000" b="1" u="sng" dirty="0" smtClean="0"/>
              <a:t/>
            </a:r>
            <a:br>
              <a:rPr lang="ru-RU" altLang="ru-RU" sz="4000" b="1" u="sng" dirty="0" smtClean="0"/>
            </a:b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4000" dirty="0" smtClean="0"/>
              <a:t> </a:t>
            </a:r>
            <a:r>
              <a:rPr lang="ru-RU" altLang="ru-RU" sz="2700" b="1" dirty="0" smtClean="0">
                <a:latin typeface="Times New Roman" pitchFamily="18" charset="0"/>
                <a:cs typeface="Times New Roman" pitchFamily="18" charset="0"/>
              </a:rPr>
              <a:t>Национальная стратегия действий в интересах детей на 2018 - 2027 годы</a:t>
            </a:r>
            <a:br>
              <a:rPr lang="ru-RU" alt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i="1" dirty="0" smtClean="0">
                <a:latin typeface="Times New Roman" pitchFamily="18" charset="0"/>
                <a:cs typeface="Times New Roman" pitchFamily="18" charset="0"/>
              </a:rPr>
              <a:t>(утв. Указом Президента РФ от 29 мая 2017 г. № 240)</a:t>
            </a:r>
            <a:endParaRPr lang="ru-RU" alt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424936" cy="51571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dirty="0" smtClean="0"/>
              <a:t>	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Предусматривает меры:</a:t>
            </a:r>
          </a:p>
          <a:p>
            <a:pPr algn="just">
              <a:lnSpc>
                <a:spcPct val="12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Законодательного закрепления обеспечения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равного доступа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детей-инвалидов и детей с ограниченными возможностями здоровья к качественному образованию всех уровней, гарантированной реализации их права на инклюзивное образование по месту жительства, а также соблюдения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права родителей на выбор образовательного учреждения и формы обучения для ребенка.</a:t>
            </a:r>
          </a:p>
          <a:p>
            <a:pPr>
              <a:lnSpc>
                <a:spcPct val="12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Нормативно-правового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регулирования порядка финансирования расходов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необходимых для адресной поддержки инклюзивного обучения и социального обеспечения детей-инвалидов и детей с ограниченными возможностями здоровья.</a:t>
            </a:r>
          </a:p>
          <a:p>
            <a:pPr>
              <a:lnSpc>
                <a:spcPct val="120000"/>
              </a:lnSpc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Внедрения эффективного механизма борьбы с дискриминацией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сфере образования для детей-инвалидов и детей с ограниченными возможностями здоровья в случае нарушения их права на инклюзивное образование.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3653108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7612335" cy="94082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Нормативно - правовые документы МДОУ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7776864" cy="4968552"/>
          </a:xfrm>
        </p:spPr>
        <p:txBody>
          <a:bodyPr anchor="t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 организации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педагогического сопровождения детей с ОВЗ, детей инвалидов в МДОУ;</a:t>
            </a:r>
          </a:p>
          <a:p>
            <a:pPr algn="just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 организации деятельности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педагогического консилиума  МДОУ; (примерное положение о психолого-педагогическом консилиуме образовательной организации от 9 сентября 2019года, распоряжение Министра просвещения РФ )</a:t>
            </a:r>
          </a:p>
          <a:p>
            <a:pPr algn="just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о группе (группах) комбинированной направленности в МДОУ;</a:t>
            </a: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 структуре, порядке разработки и реализации адаптированной образовательной программы МДОУ;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Char char="-"/>
            </a:pPr>
            <a:endParaRPr lang="ru-RU" sz="2400" dirty="0" smtClean="0"/>
          </a:p>
          <a:p>
            <a:pPr marL="0" indent="0" algn="just">
              <a:buFontTx/>
              <a:buChar char="-"/>
            </a:pPr>
            <a:endParaRPr lang="ru-RU" sz="2800" dirty="0" smtClean="0"/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561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879" y="100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7776864" cy="504056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«Организация деятельности </a:t>
            </a:r>
            <a:r>
              <a:rPr lang="ru-RU" sz="3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психолого</a:t>
            </a:r>
            <a:r>
              <a:rPr lang="ru-RU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- педагогического консилиума ДОУ»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</a:t>
            </a:r>
          </a:p>
          <a:p>
            <a:pPr algn="r">
              <a:buNone/>
            </a:pPr>
            <a:endParaRPr lang="ru-RU" sz="2400" dirty="0" smtClean="0"/>
          </a:p>
          <a:p>
            <a:pPr algn="r">
              <a:lnSpc>
                <a:spcPct val="80000"/>
              </a:lnSpc>
              <a:buNone/>
            </a:pPr>
            <a:endParaRPr lang="ru-RU" sz="1800" dirty="0" smtClean="0">
              <a:latin typeface="Bookman Old Style" pitchFamily="18" charset="0"/>
            </a:endParaRPr>
          </a:p>
          <a:p>
            <a:pPr algn="r">
              <a:lnSpc>
                <a:spcPct val="80000"/>
              </a:lnSpc>
              <a:buNone/>
            </a:pPr>
            <a:r>
              <a:rPr lang="ru-RU" sz="1800" dirty="0" smtClean="0">
                <a:latin typeface="Bookman Old Style" pitchFamily="18" charset="0"/>
              </a:rPr>
              <a:t> учителя-логопеда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1800" dirty="0" smtClean="0">
                <a:latin typeface="Bookman Old Style" pitchFamily="18" charset="0"/>
              </a:rPr>
              <a:t>первой квалификационной 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1800" dirty="0" smtClean="0">
                <a:latin typeface="Bookman Old Style" pitchFamily="18" charset="0"/>
              </a:rPr>
              <a:t>категории 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1800" dirty="0" smtClean="0">
                <a:latin typeface="Bookman Old Style" pitchFamily="18" charset="0"/>
              </a:rPr>
              <a:t>МДОУ «Детский сад № 78» 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1800" b="1" i="1" dirty="0" smtClean="0">
                <a:latin typeface="Bookman Old Style" pitchFamily="18" charset="0"/>
              </a:rPr>
              <a:t>Щапова О.М</a:t>
            </a:r>
            <a:r>
              <a:rPr lang="ru-RU" sz="1800" b="1" i="1" dirty="0" smtClean="0">
                <a:latin typeface="Bookman Old Style" pitchFamily="18" charset="0"/>
              </a:rPr>
              <a:t>.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1800" dirty="0" smtClean="0">
                <a:latin typeface="Bookman Old Style" pitchFamily="18" charset="0"/>
              </a:rPr>
              <a:t>Педагог-психолог</a:t>
            </a:r>
            <a:r>
              <a:rPr lang="ru-RU" sz="1800" b="1" i="1" dirty="0" smtClean="0">
                <a:latin typeface="Bookman Old Style" pitchFamily="18" charset="0"/>
              </a:rPr>
              <a:t> </a:t>
            </a:r>
            <a:endParaRPr lang="ru-RU" sz="1800" b="1" i="1" dirty="0" smtClean="0">
              <a:latin typeface="Bookman Old Style" pitchFamily="18" charset="0"/>
            </a:endParaRPr>
          </a:p>
          <a:p>
            <a:pPr algn="r">
              <a:lnSpc>
                <a:spcPct val="80000"/>
              </a:lnSpc>
              <a:buNone/>
            </a:pPr>
            <a:r>
              <a:rPr lang="ru-RU" sz="1800" dirty="0" smtClean="0">
                <a:latin typeface="Bookman Old Style" pitchFamily="18" charset="0"/>
              </a:rPr>
              <a:t>первой квалификационной 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1800" dirty="0" smtClean="0">
                <a:latin typeface="Bookman Old Style" pitchFamily="18" charset="0"/>
              </a:rPr>
              <a:t>категории 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1800" dirty="0" smtClean="0">
                <a:latin typeface="Bookman Old Style" pitchFamily="18" charset="0"/>
              </a:rPr>
              <a:t>МДОУ «Детский сад № 78</a:t>
            </a:r>
            <a:r>
              <a:rPr lang="ru-RU" sz="1800" dirty="0" smtClean="0">
                <a:latin typeface="Bookman Old Style" pitchFamily="18" charset="0"/>
              </a:rPr>
              <a:t>»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1800" b="1" i="1" dirty="0" smtClean="0">
                <a:latin typeface="Bookman Old Style" pitchFamily="18" charset="0"/>
              </a:rPr>
              <a:t>Щур М. </a:t>
            </a:r>
            <a:r>
              <a:rPr lang="ru-RU" sz="1800" b="1" i="1" smtClean="0">
                <a:latin typeface="Bookman Old Style" pitchFamily="18" charset="0"/>
              </a:rPr>
              <a:t>Н.</a:t>
            </a:r>
            <a:endParaRPr lang="ru-RU" sz="1800" b="1" i="1" dirty="0" smtClean="0">
              <a:latin typeface="Bookman Old Style" pitchFamily="18" charset="0"/>
            </a:endParaRPr>
          </a:p>
          <a:p>
            <a:endParaRPr lang="ru-RU" sz="4000" dirty="0"/>
          </a:p>
        </p:txBody>
      </p:sp>
      <p:pic>
        <p:nvPicPr>
          <p:cNvPr id="4" name="Picture 4" descr="https://www.glunews.ru/images/news/2016/6675381cd0acb8ba3bf3324758ceb7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3312368" cy="27337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6480720" cy="1296143"/>
          </a:xfrm>
        </p:spPr>
        <p:txBody>
          <a:bodyPr/>
          <a:lstStyle/>
          <a:p>
            <a:r>
              <a:rPr lang="ru-RU" b="1" dirty="0" err="1" smtClean="0">
                <a:latin typeface="Bookman Old Style" pitchFamily="18" charset="0"/>
              </a:rPr>
              <a:t>ППк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6912768" cy="468052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Психолого-педагогический консилиум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</a:p>
          <a:p>
            <a:pPr algn="l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самостоятельная организационная форма взаимодействия специалистов ДОУ, объединяющихся для психолого-педагогического сопровождения воспитанников с ОВЗ в соответствии с рекомендациями территориальной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комиссии, для разработки и реализации индивидуальной адаптированной образовательной программы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Нормативные документы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Закон РФ «Об образовании»</a:t>
            </a:r>
          </a:p>
          <a:p>
            <a:pPr>
              <a:buFont typeface="Arial" charset="0"/>
              <a:buChar char="•"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 Письмом МО РФ № 27/901-6 от 27.03.2000 «О психолого-педагогическом консилиуме (</a:t>
            </a:r>
            <a:r>
              <a:rPr lang="ru-RU" sz="2400" dirty="0" err="1" smtClean="0">
                <a:latin typeface="Bookman Old Style" pitchFamily="18" charset="0"/>
                <a:cs typeface="Times New Roman" pitchFamily="18" charset="0"/>
              </a:rPr>
              <a:t>ППк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) образовательного учреждения</a:t>
            </a:r>
          </a:p>
          <a:p>
            <a:pPr>
              <a:buFont typeface="Arial" charset="0"/>
              <a:buChar char="•"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Распоряжение министерства просвещения России № Р-93 «Об утверждении примерного положения о </a:t>
            </a:r>
            <a:r>
              <a:rPr lang="ru-RU" sz="2400" dirty="0" err="1" smtClean="0">
                <a:latin typeface="Bookman Old Style" pitchFamily="18" charset="0"/>
                <a:cs typeface="Times New Roman" pitchFamily="18" charset="0"/>
              </a:rPr>
              <a:t>ППк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 ДОО» от 9.09.2019</a:t>
            </a:r>
          </a:p>
          <a:p>
            <a:pPr>
              <a:buFont typeface="Arial" charset="0"/>
              <a:buChar char="•"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 Устав ДОУ</a:t>
            </a:r>
          </a:p>
          <a:p>
            <a:pPr>
              <a:buFont typeface="Arial" charset="0"/>
              <a:buChar char="•"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 Договор между ДОУ и ТПМПК</a:t>
            </a:r>
          </a:p>
          <a:p>
            <a:pPr>
              <a:buFont typeface="Arial" charset="0"/>
              <a:buChar char="•"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 Договор между ДОУ и родителями (законными представителями) воспитанников</a:t>
            </a:r>
          </a:p>
          <a:p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 Положение </a:t>
            </a:r>
            <a:r>
              <a:rPr lang="ru-RU" sz="2400" dirty="0" smtClean="0">
                <a:latin typeface="Bookman Old Style" pitchFamily="18" charset="0"/>
              </a:rPr>
              <a:t>о 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деятельности </a:t>
            </a:r>
            <a:r>
              <a:rPr lang="ru-RU" sz="2400" dirty="0" err="1" smtClean="0">
                <a:latin typeface="Bookman Old Style" pitchFamily="18" charset="0"/>
                <a:cs typeface="Times New Roman" pitchFamily="18" charset="0"/>
              </a:rPr>
              <a:t>ППк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 ДОУ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624736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Bookman Old Style" pitchFamily="18" charset="0"/>
                <a:cs typeface="Times New Roman" pitchFamily="18" charset="0"/>
              </a:rPr>
              <a:t>Состав </a:t>
            </a:r>
            <a:r>
              <a:rPr lang="ru-RU" sz="3600" b="1" dirty="0" err="1" smtClean="0">
                <a:latin typeface="Bookman Old Style" pitchFamily="18" charset="0"/>
                <a:cs typeface="Times New Roman" pitchFamily="18" charset="0"/>
              </a:rPr>
              <a:t>ППк</a:t>
            </a:r>
            <a:endParaRPr lang="ru-RU" sz="3600" b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7499176" cy="48531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Состав консилиума утверждается приказом</a:t>
            </a:r>
          </a:p>
          <a:p>
            <a:pPr algn="ctr">
              <a:buNone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     руководителя  МДОУ</a:t>
            </a:r>
            <a:endParaRPr lang="ru-RU" sz="2400" dirty="0" smtClean="0">
              <a:latin typeface="Bookman Old Style" pitchFamily="18" charset="0"/>
            </a:endParaRPr>
          </a:p>
          <a:p>
            <a:r>
              <a:rPr lang="ru-RU" sz="2400" dirty="0" smtClean="0">
                <a:latin typeface="Bookman Old Style" pitchFamily="18" charset="0"/>
              </a:rPr>
              <a:t>Председатель </a:t>
            </a:r>
            <a:r>
              <a:rPr lang="ru-RU" sz="2400" dirty="0" err="1" smtClean="0">
                <a:latin typeface="Bookman Old Style" pitchFamily="18" charset="0"/>
              </a:rPr>
              <a:t>ППк</a:t>
            </a:r>
            <a:r>
              <a:rPr lang="ru-RU" sz="2400" dirty="0" smtClean="0">
                <a:latin typeface="Bookman Old Style" pitchFamily="18" charset="0"/>
              </a:rPr>
              <a:t> - руководитель учреждения</a:t>
            </a:r>
          </a:p>
          <a:p>
            <a:r>
              <a:rPr lang="ru-RU" sz="2400" dirty="0" smtClean="0">
                <a:latin typeface="Bookman Old Style" pitchFamily="18" charset="0"/>
              </a:rPr>
              <a:t>Заместитель председателя – старший воспитатель</a:t>
            </a:r>
          </a:p>
          <a:p>
            <a:pPr>
              <a:buNone/>
            </a:pPr>
            <a:r>
              <a:rPr lang="ru-RU" sz="2400" dirty="0" smtClean="0">
                <a:latin typeface="Bookman Old Style" pitchFamily="18" charset="0"/>
              </a:rPr>
              <a:t>    Члены </a:t>
            </a:r>
            <a:r>
              <a:rPr lang="ru-RU" sz="2400" dirty="0" err="1" smtClean="0">
                <a:latin typeface="Bookman Old Style" pitchFamily="18" charset="0"/>
              </a:rPr>
              <a:t>ППк</a:t>
            </a:r>
            <a:r>
              <a:rPr lang="ru-RU" sz="2400" dirty="0" smtClean="0">
                <a:latin typeface="Bookman Old Style" pitchFamily="18" charset="0"/>
              </a:rPr>
              <a:t>:</a:t>
            </a:r>
          </a:p>
          <a:p>
            <a:pPr marL="720000"/>
            <a:r>
              <a:rPr lang="ru-RU" sz="2400" dirty="0" smtClean="0">
                <a:latin typeface="Bookman Old Style" pitchFamily="18" charset="0"/>
              </a:rPr>
              <a:t>педагог-психолог</a:t>
            </a:r>
          </a:p>
          <a:p>
            <a:pPr marL="720000"/>
            <a:r>
              <a:rPr lang="ru-RU" sz="2400" dirty="0" smtClean="0">
                <a:latin typeface="Bookman Old Style" pitchFamily="18" charset="0"/>
              </a:rPr>
              <a:t>учитель-логопед</a:t>
            </a:r>
          </a:p>
          <a:p>
            <a:pPr marL="720000"/>
            <a:r>
              <a:rPr lang="ru-RU" sz="2400" dirty="0" smtClean="0">
                <a:latin typeface="Bookman Old Style" pitchFamily="18" charset="0"/>
              </a:rPr>
              <a:t>учитель-дефектолог</a:t>
            </a:r>
          </a:p>
          <a:p>
            <a:pPr marL="720000"/>
            <a:r>
              <a:rPr lang="ru-RU" sz="2400" dirty="0" smtClean="0">
                <a:latin typeface="Bookman Old Style" pitchFamily="18" charset="0"/>
              </a:rPr>
              <a:t>другие специалисты и педагогические работники, включенные в обучение, воспитание, социализацию и сопровождение конкретного ребенка с ОВЗ.</a:t>
            </a:r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9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67600" cy="1143000"/>
          </a:xfrm>
        </p:spPr>
        <p:txBody>
          <a:bodyPr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ЭПИГРАФ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267744" y="1772816"/>
            <a:ext cx="6645424" cy="39604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endParaRPr lang="ru-RU" sz="1400" b="1" i="1" dirty="0" smtClean="0">
              <a:latin typeface="Times New Roman"/>
              <a:ea typeface="Times New Roman"/>
            </a:endParaRPr>
          </a:p>
          <a:p>
            <a:pPr marL="0" indent="0" algn="ctr">
              <a:buFont typeface="Wingdings"/>
              <a:buNone/>
            </a:pPr>
            <a:endParaRPr lang="ru-RU" b="1" i="1" dirty="0" smtClean="0">
              <a:latin typeface="Times New Roman"/>
              <a:ea typeface="Times New Roman"/>
            </a:endParaRPr>
          </a:p>
          <a:p>
            <a:pPr marL="0" indent="0">
              <a:buFont typeface="Wingdings"/>
              <a:buNone/>
            </a:pPr>
            <a:r>
              <a:rPr lang="ru-RU" i="1" dirty="0" smtClean="0">
                <a:latin typeface="Bookman Old Style" pitchFamily="18" charset="0"/>
                <a:ea typeface="Times New Roman"/>
              </a:rPr>
              <a:t>«…Человечество победит раньше или позже и слепоту, и глухоту, и слабоумие.</a:t>
            </a:r>
          </a:p>
          <a:p>
            <a:pPr marL="0" indent="0">
              <a:buFont typeface="Wingdings"/>
              <a:buNone/>
            </a:pPr>
            <a:r>
              <a:rPr lang="ru-RU" i="1" dirty="0" smtClean="0">
                <a:latin typeface="Bookman Old Style" pitchFamily="18" charset="0"/>
                <a:ea typeface="Times New Roman"/>
              </a:rPr>
              <a:t>Но гораздо раньше оно победит их в социальном и педагогическом плане, чем в плане медицинском и биологическом.»                                                                                                         </a:t>
            </a:r>
          </a:p>
          <a:p>
            <a:pPr marL="0" indent="0" algn="ctr">
              <a:buFont typeface="Wingdings"/>
              <a:buNone/>
            </a:pPr>
            <a:r>
              <a:rPr lang="ru-RU" sz="2800" b="1" i="1" dirty="0" smtClean="0">
                <a:latin typeface="Bookman Old Style" pitchFamily="18" charset="0"/>
                <a:ea typeface="Times New Roman"/>
              </a:rPr>
              <a:t>                        (Л. С. Выготский)</a:t>
            </a:r>
            <a:endParaRPr lang="ru-RU" sz="2800" b="1" dirty="0">
              <a:latin typeface="Bookman Old Style" pitchFamily="18" charset="0"/>
              <a:ea typeface="Times New Roman"/>
            </a:endParaRPr>
          </a:p>
        </p:txBody>
      </p:sp>
      <p:pic>
        <p:nvPicPr>
          <p:cNvPr id="5" name="Объект 5" descr="http://p.calameoassets.com/150418082053-0b19a9fda43a612eb0c327f9257ca976/p1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23" t="28640" r="37529" b="23389"/>
          <a:stretch/>
        </p:blipFill>
        <p:spPr bwMode="auto">
          <a:xfrm>
            <a:off x="323528" y="1108106"/>
            <a:ext cx="1656184" cy="2320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525910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92696"/>
            <a:ext cx="77768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Bookman Old Style" pitchFamily="18" charset="0"/>
                <a:cs typeface="Times New Roman" pitchFamily="18" charset="0"/>
              </a:rPr>
              <a:t>              Цель </a:t>
            </a:r>
            <a:r>
              <a:rPr lang="ru-RU" sz="3600" b="1" dirty="0" err="1" smtClean="0">
                <a:latin typeface="Bookman Old Style" pitchFamily="18" charset="0"/>
                <a:cs typeface="Times New Roman" pitchFamily="18" charset="0"/>
              </a:rPr>
              <a:t>ППк</a:t>
            </a:r>
            <a:r>
              <a:rPr lang="ru-RU" sz="3600" b="1" dirty="0" smtClean="0">
                <a:latin typeface="Bookman Old Style" pitchFamily="18" charset="0"/>
                <a:cs typeface="Times New Roman" pitchFamily="18" charset="0"/>
              </a:rPr>
              <a:t>:  </a:t>
            </a:r>
          </a:p>
          <a:p>
            <a:pPr algn="ctr"/>
            <a:endParaRPr lang="ru-RU" sz="3600" dirty="0" smtClean="0"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обеспечение комплексного психолого-педагогического обследования контингента ДОУ и сопровождения воспитанников с ОВЗ с учетом рекомендаций ТПМПК,  реальных образовательных условий ДОУ, </a:t>
            </a:r>
          </a:p>
          <a:p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возрастных и индивидуальных особенностей воспитанников по согласованию с родителями (законными представителями).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45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72554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Bookman Old Style" pitchFamily="18" charset="0"/>
                <a:cs typeface="Times New Roman" pitchFamily="18" charset="0"/>
              </a:rPr>
              <a:t>Основные</a:t>
            </a:r>
            <a:r>
              <a:rPr lang="ru-RU" sz="3600" b="1" dirty="0" smtClean="0">
                <a:latin typeface="Bookman Old Style" pitchFamily="18" charset="0"/>
              </a:rPr>
              <a:t> </a:t>
            </a:r>
            <a:r>
              <a:rPr lang="ru-RU" sz="3600" b="1" dirty="0" smtClean="0">
                <a:latin typeface="Bookman Old Style" pitchFamily="18" charset="0"/>
                <a:cs typeface="Times New Roman" pitchFamily="18" charset="0"/>
              </a:rPr>
              <a:t>направления деятельности </a:t>
            </a:r>
            <a:r>
              <a:rPr lang="ru-RU" sz="3600" b="1" dirty="0" err="1" smtClean="0">
                <a:latin typeface="Bookman Old Style" pitchFamily="18" charset="0"/>
                <a:cs typeface="Times New Roman" pitchFamily="18" charset="0"/>
              </a:rPr>
              <a:t>ППк</a:t>
            </a:r>
            <a:r>
              <a:rPr lang="ru-RU" sz="3600" b="1" dirty="0" smtClean="0">
                <a:latin typeface="Bookman Old Style" pitchFamily="18" charset="0"/>
              </a:rPr>
              <a:t> 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8800" dirty="0" smtClean="0">
                <a:latin typeface="Bookman Old Style" pitchFamily="18" charset="0"/>
                <a:cs typeface="Times New Roman" pitchFamily="18" charset="0"/>
              </a:rPr>
              <a:t>комплексное диагностическое обследование;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8800" dirty="0" smtClean="0">
                <a:latin typeface="Bookman Old Style" pitchFamily="18" charset="0"/>
                <a:cs typeface="Times New Roman" pitchFamily="18" charset="0"/>
              </a:rPr>
              <a:t>разработка и реализация адаптированных образовательных программ для детей с ОВЗ;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8800" dirty="0" smtClean="0">
                <a:latin typeface="Bookman Old Style" pitchFamily="18" charset="0"/>
                <a:cs typeface="Times New Roman" pitchFamily="18" charset="0"/>
              </a:rPr>
              <a:t>подготовка документов на ТПМПК;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8800" dirty="0" smtClean="0">
                <a:latin typeface="Bookman Old Style" pitchFamily="18" charset="0"/>
                <a:cs typeface="Times New Roman" pitchFamily="18" charset="0"/>
              </a:rPr>
              <a:t>консультирование участников образовательных отношений;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8800" dirty="0" smtClean="0">
                <a:latin typeface="Bookman Old Style" pitchFamily="18" charset="0"/>
                <a:cs typeface="Times New Roman" pitchFamily="18" charset="0"/>
              </a:rPr>
              <a:t>организация просветительской деятельности в рамках </a:t>
            </a:r>
            <a:r>
              <a:rPr lang="ru-RU" sz="8800" dirty="0" err="1" smtClean="0">
                <a:latin typeface="Bookman Old Style" pitchFamily="18" charset="0"/>
                <a:cs typeface="Times New Roman" pitchFamily="18" charset="0"/>
              </a:rPr>
              <a:t>ППк</a:t>
            </a:r>
            <a:r>
              <a:rPr lang="ru-RU" sz="8800" dirty="0" smtClean="0">
                <a:latin typeface="Bookman Old Style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8800" dirty="0" smtClean="0">
                <a:latin typeface="Bookman Old Style" pitchFamily="18" charset="0"/>
                <a:cs typeface="Times New Roman" pitchFamily="18" charset="0"/>
              </a:rPr>
              <a:t>социальная защита интересов ребенка в случаях неблагоприятных условий жизни, при психотравмирующих обстоятельствах;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8800" dirty="0" smtClean="0">
                <a:latin typeface="Bookman Old Style" pitchFamily="18" charset="0"/>
                <a:cs typeface="Times New Roman" pitchFamily="18" charset="0"/>
              </a:rPr>
              <a:t>сопровождение семей, находящихся в социально опасном положении.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650140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Bookman Old Style" pitchFamily="18" charset="0"/>
                <a:cs typeface="Times New Roman" pitchFamily="18" charset="0"/>
              </a:rPr>
              <a:t>Задачи </a:t>
            </a:r>
            <a:r>
              <a:rPr lang="ru-RU" sz="3600" b="1" dirty="0" err="1" smtClean="0">
                <a:latin typeface="Bookman Old Style" pitchFamily="18" charset="0"/>
                <a:cs typeface="Times New Roman" pitchFamily="18" charset="0"/>
              </a:rPr>
              <a:t>ППк</a:t>
            </a:r>
            <a:r>
              <a:rPr lang="ru-RU" sz="3600" b="1" dirty="0" smtClean="0">
                <a:latin typeface="Bookman Old Style" pitchFamily="18" charset="0"/>
              </a:rPr>
              <a:t/>
            </a:r>
            <a:br>
              <a:rPr lang="ru-RU" sz="3600" b="1" dirty="0" smtClean="0">
                <a:latin typeface="Bookman Old Style" pitchFamily="18" charset="0"/>
              </a:rPr>
            </a:b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7704856" cy="54006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Выявить </a:t>
            </a:r>
          </a:p>
          <a:p>
            <a:pPr marL="684000" indent="-457200"/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детей, нуждающихся в создании специальных образовательных условий; </a:t>
            </a:r>
          </a:p>
          <a:p>
            <a:pPr marL="684000" indent="-457200"/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детей с ФФНР,ФНР с целью оказания коррекционно-развивающей логопедической помощи;</a:t>
            </a:r>
          </a:p>
          <a:p>
            <a:pPr marL="684000" indent="-457200"/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детей, имеющих признаки выраженной </a:t>
            </a:r>
            <a:r>
              <a:rPr lang="ru-RU" sz="2000" dirty="0" err="1" smtClean="0">
                <a:latin typeface="Bookman Old Style" pitchFamily="18" charset="0"/>
                <a:cs typeface="Times New Roman" pitchFamily="18" charset="0"/>
              </a:rPr>
              <a:t>дезадаптации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;</a:t>
            </a:r>
          </a:p>
          <a:p>
            <a:pPr marL="684000" indent="-457200"/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детей с элементами неблагополучия в психологическом здоровье; </a:t>
            </a:r>
          </a:p>
          <a:p>
            <a:pPr marL="684000" indent="-457200"/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детей, попавших в трудную жизненную ситуацию. </a:t>
            </a:r>
          </a:p>
          <a:p>
            <a:pPr marL="684000" indent="-457200">
              <a:buNone/>
            </a:pP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2. Провести оценку их резервных возможностей. развития.</a:t>
            </a:r>
          </a:p>
          <a:p>
            <a:pPr marL="457200" indent="-457200">
              <a:buNone/>
            </a:pP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3. Подготовить документацию для направления детей на ТПМПК.</a:t>
            </a:r>
          </a:p>
          <a:p>
            <a:pPr marL="457200" indent="-457200">
              <a:buNone/>
            </a:pP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96752"/>
            <a:ext cx="77048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None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4.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Создать и реализовать рекомендованные ТПМПК СОУ для получения образования в рамках возможностей ДОУ.</a:t>
            </a:r>
          </a:p>
          <a:p>
            <a:pPr marL="457200" indent="-457200">
              <a:buNone/>
            </a:pP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5.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Разработать и реализовать специалистам консилиума АОП для различных категорий воспитанников с ОВЗ.</a:t>
            </a:r>
          </a:p>
          <a:p>
            <a:pPr marL="457200" indent="-457200">
              <a:buNone/>
            </a:pP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6. Определить эффективность реализации комплексного психолого-педагогического  сопровождения.</a:t>
            </a:r>
          </a:p>
          <a:p>
            <a:pPr marL="457200" indent="-457200">
              <a:buNone/>
            </a:pP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7. Осуществлять корректировку  в АОП, СОУ в соответствии с образовательными достижениями и особенностями развития ребенка с ОВЗ.</a:t>
            </a:r>
          </a:p>
          <a:p>
            <a:pPr marL="457200" indent="-457200">
              <a:buNone/>
            </a:pP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8. Осуществлять документооборот, отражающий эффективность коррекционной деятельности  и психолого-педагогического сопровождения детей.</a:t>
            </a:r>
          </a:p>
          <a:p>
            <a:pPr marL="457200" indent="-457200">
              <a:buNone/>
            </a:pP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7504" y="404664"/>
            <a:ext cx="6861448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Times New Roman" pitchFamily="18" charset="0"/>
              </a:rPr>
              <a:t>Задачи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Times New Roman" pitchFamily="18" charset="0"/>
              </a:rPr>
              <a:t>ППк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980728"/>
            <a:ext cx="770485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9.  Осуществлять консультативную и просветительскую работу с родителями (законными представителями), педагогическими работниками ДОУ в отношении особенностей психического развития и образования детей, нуждающихся в психолого-педагогическом сопровождении;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>
              <a:latin typeface="Bookman Old Style" pitchFamily="18" charset="0"/>
              <a:cs typeface="Times New Roman" pitchFamily="18" charset="0"/>
            </a:endParaRPr>
          </a:p>
          <a:p>
            <a:endParaRPr lang="ru-RU" sz="2400" dirty="0" smtClean="0"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10.  Осуществлять  деятельность по психолого-педагогическому сопровождению детей с ОВЗ и отклоняющимся развитием с другими образовательными и иными организациями (в рамках сетевого взаимодействия),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-26775" y="409228"/>
            <a:ext cx="7077472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Times New Roman" pitchFamily="18" charset="0"/>
              </a:rPr>
              <a:t>Задачи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Times New Roman" pitchFamily="18" charset="0"/>
              </a:rPr>
              <a:t>ППк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323" y="258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829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Деятельность </a:t>
            </a:r>
            <a:r>
              <a:rPr lang="ru-RU" sz="3600" b="1" dirty="0" err="1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ППк</a:t>
            </a: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в ДОУ</a:t>
            </a:r>
            <a:endParaRPr lang="ru-RU" sz="3600" b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75780" name="AutoShape 4" descr="https://www.dijitaltercume.com/blog/wp-content/uploads/2014/02/adam-8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683568" y="1412776"/>
            <a:ext cx="7272808" cy="5256584"/>
          </a:xfrm>
          <a:prstGeom prst="curvedDownArrow">
            <a:avLst>
              <a:gd name="adj1" fmla="val 27867"/>
              <a:gd name="adj2" fmla="val 50249"/>
              <a:gd name="adj3" fmla="val 19514"/>
            </a:avLst>
          </a:prstGeom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794" name="Picture 18" descr="http://economic-definition.com/images/3168685758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691680" y="3933056"/>
            <a:ext cx="1152128" cy="864096"/>
          </a:xfrm>
          <a:prstGeom prst="roundRect">
            <a:avLst/>
          </a:prstGeom>
          <a:noFill/>
          <a:ln>
            <a:solidFill>
              <a:srgbClr val="005EA4"/>
            </a:solidFill>
          </a:ln>
        </p:spPr>
      </p:pic>
      <p:pic>
        <p:nvPicPr>
          <p:cNvPr id="75788" name="Picture 12" descr="https://im0-tub-ru.yandex.net/i?id=3df07f61604d304f2830ef7d64a85283&amp;n=13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tretch>
            <a:fillRect/>
          </a:stretch>
        </p:blipFill>
        <p:spPr bwMode="auto">
          <a:xfrm>
            <a:off x="1475656" y="5301208"/>
            <a:ext cx="1080120" cy="9361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5790" name="Picture 14" descr="http://alinagulanian.com.ua/media/media/images/group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844824"/>
            <a:ext cx="1152128" cy="942651"/>
          </a:xfrm>
          <a:prstGeom prst="round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784" name="Picture 8" descr="http://go-diamond-forever.ru/wp-content/uploads/2014/01/motivation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1412776"/>
            <a:ext cx="1008112" cy="936104"/>
          </a:xfrm>
          <a:prstGeom prst="round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786" name="Picture 10" descr="http://www.stihi.ru/pics/2017/06/17/969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268760"/>
            <a:ext cx="1152128" cy="864096"/>
          </a:xfrm>
          <a:prstGeom prst="round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778" name="Picture 2" descr="https://ds02.infourok.ru/uploads/ex/0172/00075471-91fb8843/hello_html_m21fbe115.jpg"/>
          <p:cNvPicPr>
            <a:picLocks noChangeAspect="1" noChangeArrowheads="1"/>
          </p:cNvPicPr>
          <p:nvPr/>
        </p:nvPicPr>
        <p:blipFill>
          <a:blip r:embed="rId9" cstate="print">
            <a:lum bright="-10000"/>
          </a:blip>
          <a:srcRect/>
          <a:stretch>
            <a:fillRect/>
          </a:stretch>
        </p:blipFill>
        <p:spPr bwMode="auto">
          <a:xfrm>
            <a:off x="1907704" y="2636912"/>
            <a:ext cx="1152128" cy="9361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5798" name="Picture 22" descr="http://www.clipartsuggest.com/images/525/teamwork-und-teamentwicklung-warum-sie-so-wichtig-sind-ZIOcTa-clipart.jpg"/>
          <p:cNvPicPr>
            <a:picLocks noChangeAspect="1" noChangeArrowheads="1"/>
          </p:cNvPicPr>
          <p:nvPr/>
        </p:nvPicPr>
        <p:blipFill>
          <a:blip r:embed="rId10" cstate="print">
            <a:lum bright="-10000"/>
          </a:blip>
          <a:srcRect/>
          <a:stretch>
            <a:fillRect/>
          </a:stretch>
        </p:blipFill>
        <p:spPr bwMode="auto">
          <a:xfrm>
            <a:off x="5652120" y="2996952"/>
            <a:ext cx="1224136" cy="95304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179512" y="5013176"/>
            <a:ext cx="1240620" cy="6810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специалистов МДОУ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3861048"/>
            <a:ext cx="1403648" cy="5107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itchFamily="18" charset="0"/>
                <a:cs typeface="Times New Roman" pitchFamily="18" charset="0"/>
              </a:rPr>
              <a:t>Выявление детей с ОВЗ</a:t>
            </a:r>
            <a:endParaRPr lang="ru-RU" sz="1200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2348880"/>
            <a:ext cx="1655168" cy="11237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Bookman Old Style" pitchFamily="18" charset="0"/>
                <a:cs typeface="Times New Roman" pitchFamily="18" charset="0"/>
              </a:rPr>
              <a:t>1 заседание </a:t>
            </a:r>
            <a:r>
              <a:rPr lang="ru-RU" sz="1200" b="1" dirty="0" err="1" smtClean="0">
                <a:latin typeface="Bookman Old Style" pitchFamily="18" charset="0"/>
                <a:cs typeface="Times New Roman" pitchFamily="18" charset="0"/>
              </a:rPr>
              <a:t>ППк</a:t>
            </a:r>
            <a:endParaRPr lang="ru-RU" sz="1200" b="1" dirty="0" smtClean="0"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Bookman Old Style" pitchFamily="18" charset="0"/>
                <a:cs typeface="Times New Roman" pitchFamily="18" charset="0"/>
              </a:rPr>
              <a:t>Коллегиальное заключение на ТПМПК</a:t>
            </a:r>
            <a:endParaRPr lang="ru-RU" sz="1200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2" y="1340768"/>
            <a:ext cx="1403648" cy="5107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itchFamily="18" charset="0"/>
                <a:cs typeface="Times New Roman" pitchFamily="18" charset="0"/>
              </a:rPr>
              <a:t>Консультация для родителей</a:t>
            </a:r>
            <a:endParaRPr lang="ru-RU" sz="1200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6016" y="1052736"/>
            <a:ext cx="1403648" cy="5107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itchFamily="18" charset="0"/>
                <a:cs typeface="Times New Roman" pitchFamily="18" charset="0"/>
              </a:rPr>
              <a:t>Решение родителей</a:t>
            </a:r>
            <a:endParaRPr lang="ru-RU" sz="1200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16216" y="1484784"/>
            <a:ext cx="1872208" cy="306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itchFamily="18" charset="0"/>
                <a:cs typeface="Times New Roman" pitchFamily="18" charset="0"/>
              </a:rPr>
              <a:t>ТПМПК</a:t>
            </a:r>
            <a:endParaRPr lang="ru-RU" sz="1200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4288" y="2996952"/>
            <a:ext cx="1656184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Bookman Old Style" pitchFamily="18" charset="0"/>
                <a:cs typeface="Times New Roman" pitchFamily="18" charset="0"/>
              </a:rPr>
              <a:t>2 заседание </a:t>
            </a:r>
            <a:r>
              <a:rPr lang="ru-RU" sz="1200" b="1" dirty="0" err="1" smtClean="0">
                <a:latin typeface="Bookman Old Style" pitchFamily="18" charset="0"/>
                <a:cs typeface="Times New Roman" pitchFamily="18" charset="0"/>
              </a:rPr>
              <a:t>ППк</a:t>
            </a:r>
            <a:endParaRPr lang="ru-RU" sz="1200" b="1" dirty="0" smtClean="0">
              <a:latin typeface="Bookman Old Style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200" b="1" dirty="0" smtClean="0">
                <a:latin typeface="Bookman Old Style" pitchFamily="18" charset="0"/>
                <a:cs typeface="Times New Roman" pitchFamily="18" charset="0"/>
              </a:rPr>
              <a:t>Разработка АОП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47864" y="5229200"/>
            <a:ext cx="1800199" cy="306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itchFamily="18" charset="0"/>
                <a:cs typeface="Times New Roman" pitchFamily="18" charset="0"/>
              </a:rPr>
              <a:t>ВОСПИТАННИК</a:t>
            </a:r>
            <a:endParaRPr lang="ru-RU" sz="1200" dirty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75796" name="Picture 20" descr="http://xn--21-1lctt.xn--p1ai/sites/default/files/files/nou2016/foto/character-college-grad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3140968"/>
            <a:ext cx="1458162" cy="1944216"/>
          </a:xfrm>
          <a:prstGeom prst="round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6516216" y="1916832"/>
            <a:ext cx="2304256" cy="765096"/>
          </a:xfrm>
          <a:prstGeom prst="downArrow">
            <a:avLst>
              <a:gd name="adj1" fmla="val 50000"/>
              <a:gd name="adj2" fmla="val 320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itchFamily="18" charset="0"/>
                <a:cs typeface="Times New Roman" pitchFamily="18" charset="0"/>
              </a:rPr>
              <a:t>Рекомендации  для </a:t>
            </a:r>
            <a:r>
              <a:rPr lang="ru-RU" sz="1200" dirty="0" err="1" smtClean="0">
                <a:latin typeface="Bookman Old Style" pitchFamily="18" charset="0"/>
                <a:cs typeface="Times New Roman" pitchFamily="18" charset="0"/>
              </a:rPr>
              <a:t>ППк</a:t>
            </a:r>
            <a:r>
              <a:rPr lang="ru-RU" sz="1200" dirty="0" smtClean="0">
                <a:latin typeface="Bookman Old Style" pitchFamily="18" charset="0"/>
                <a:cs typeface="Times New Roman" pitchFamily="18" charset="0"/>
              </a:rPr>
              <a:t> МДОУ</a:t>
            </a:r>
            <a:endParaRPr lang="ru-RU" sz="1200" dirty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27" name="Picture 4" descr="http://ecom.ngo/old/wp-content/uploads/2017/05/hypnotherapy_client_referral_network.jpg"/>
          <p:cNvPicPr>
            <a:picLocks noChangeAspect="1" noChangeArrowheads="1"/>
          </p:cNvPicPr>
          <p:nvPr/>
        </p:nvPicPr>
        <p:blipFill>
          <a:blip r:embed="rId12" cstate="print">
            <a:lum brigh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1224136" cy="936104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380312" y="4005064"/>
            <a:ext cx="1584176" cy="11237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itchFamily="18" charset="0"/>
                <a:cs typeface="Times New Roman" pitchFamily="18" charset="0"/>
              </a:rPr>
              <a:t>Определение содержания  психолого-педагогического сопровождения</a:t>
            </a:r>
          </a:p>
        </p:txBody>
      </p:sp>
      <p:pic>
        <p:nvPicPr>
          <p:cNvPr id="29" name="Picture 2" descr="https://ds02.infourok.ru/uploads/ex/0172/00075471-91fb8843/hello_html_m21fbe115.jpg"/>
          <p:cNvPicPr>
            <a:picLocks noChangeAspect="1" noChangeArrowheads="1"/>
          </p:cNvPicPr>
          <p:nvPr/>
        </p:nvPicPr>
        <p:blipFill>
          <a:blip r:embed="rId9" cstate="print">
            <a:lum bright="-10000"/>
          </a:blip>
          <a:srcRect/>
          <a:stretch>
            <a:fillRect/>
          </a:stretch>
        </p:blipFill>
        <p:spPr bwMode="auto">
          <a:xfrm>
            <a:off x="6012160" y="5157192"/>
            <a:ext cx="1296144" cy="9361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7452320" y="5733256"/>
            <a:ext cx="154766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Bookman Old Style" pitchFamily="18" charset="0"/>
                <a:cs typeface="Times New Roman" pitchFamily="18" charset="0"/>
              </a:rPr>
              <a:t>3 заседание </a:t>
            </a:r>
            <a:r>
              <a:rPr lang="ru-RU" sz="1200" b="1" dirty="0" err="1" smtClean="0">
                <a:latin typeface="Bookman Old Style" pitchFamily="18" charset="0"/>
                <a:cs typeface="Times New Roman" pitchFamily="18" charset="0"/>
              </a:rPr>
              <a:t>ППк</a:t>
            </a:r>
            <a:endParaRPr lang="ru-RU" sz="1200" b="1" dirty="0" smtClean="0"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Bookman Old Style" pitchFamily="18" charset="0"/>
                <a:cs typeface="Times New Roman" pitchFamily="18" charset="0"/>
              </a:rPr>
              <a:t>Отслеживание результатов</a:t>
            </a:r>
            <a:endParaRPr lang="ru-RU" sz="1200" dirty="0"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6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275040" cy="79692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</a:t>
            </a:r>
            <a:r>
              <a:rPr lang="ru-RU" alt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7715200" cy="531033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деятельности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ДОУ;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руководителя ДОУ о создании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деятельности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____ учебный год;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заседания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записи детей на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Договор-согласие между родителями (законными представителями) и ДОУ о прохождении ТПМПК;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характеристика (на каждого ребенка ;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Коллегиальное заключение специалистов, принимающих участие в заседании по конкретному ребенку;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для прохождения ТПМПК;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регистрации коллегиальных заключений и рекомендаций ТПМПК;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родителей (законных представителей) на психолого-педагогическое обследование  и сопровождение ребенка;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 родителей (законных представителей) о несогласии с решением консилиума.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3630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14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7221488" cy="79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400" b="1" dirty="0" smtClean="0">
                <a:latin typeface="Bookman Old Style" pitchFamily="18" charset="0"/>
                <a:cs typeface="Times New Roman" panose="02020603050405020304" pitchFamily="18" charset="0"/>
              </a:rPr>
              <a:t>ПРАВА И ОБЯЗАННОСТИ РОДИТЕЛЕЙ </a:t>
            </a:r>
            <a:br>
              <a:rPr lang="ru-RU" altLang="ru-RU" sz="2400" b="1" dirty="0" smtClean="0"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latin typeface="Bookman Old Style" pitchFamily="18" charset="0"/>
                <a:cs typeface="Times New Roman" panose="02020603050405020304" pitchFamily="18" charset="0"/>
              </a:rPr>
              <a:t>(ЗАКОННЫХ ПРЕДСТАВИТЕЛЕЙ)</a:t>
            </a:r>
            <a:r>
              <a:rPr lang="ru-RU" altLang="ru-RU" sz="2400" dirty="0" smtClean="0">
                <a:latin typeface="Bookman Old Style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Bookman Old Style" pitchFamily="18" charset="0"/>
                <a:cs typeface="Times New Roman" panose="02020603050405020304" pitchFamily="18" charset="0"/>
              </a:rPr>
            </a:br>
            <a:endParaRPr lang="ru-RU" altLang="ru-RU" sz="2400" dirty="0" smtClean="0"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Содержимое 5"/>
          <p:cNvSpPr>
            <a:spLocks noGrp="1"/>
          </p:cNvSpPr>
          <p:nvPr>
            <p:ph idx="1"/>
          </p:nvPr>
        </p:nvSpPr>
        <p:spPr>
          <a:xfrm>
            <a:off x="179512" y="1268760"/>
            <a:ext cx="7632848" cy="538177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ru-RU" altLang="ru-RU" sz="1800" b="1" dirty="0" smtClean="0">
                <a:latin typeface="Bookman Old Style" pitchFamily="18" charset="0"/>
                <a:cs typeface="Times New Roman" panose="02020603050405020304" pitchFamily="18" charset="0"/>
              </a:rPr>
              <a:t>Родители (законные представители) ребенка с ОВЗ и/или отклоняющимся развитием  имеют право:</a:t>
            </a:r>
            <a:endParaRPr lang="ru-RU" altLang="ru-RU" sz="1800" dirty="0" smtClean="0">
              <a:latin typeface="Bookman Old Style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ru-RU" alt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присутствовать при диагностическом обследовании</a:t>
            </a:r>
          </a:p>
          <a:p>
            <a:pPr lvl="1" eaLnBrk="1" hangingPunct="1"/>
            <a:r>
              <a:rPr lang="ru-RU" alt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участвовать в обсуждении результатов обследования</a:t>
            </a:r>
          </a:p>
          <a:p>
            <a:pPr lvl="1" eaLnBrk="1" hangingPunct="1"/>
            <a:r>
              <a:rPr lang="ru-RU" alt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получать консультации специалистов консилиума</a:t>
            </a:r>
          </a:p>
          <a:p>
            <a:pPr lvl="1" eaLnBrk="1" hangingPunct="1"/>
            <a:r>
              <a:rPr lang="ru-RU" alt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посещать занятия специалистов в рамках реализации их коррекционной деятельности     с ребенком;</a:t>
            </a:r>
          </a:p>
          <a:p>
            <a:pPr lvl="1" eaLnBrk="1" hangingPunct="1"/>
            <a:r>
              <a:rPr lang="ru-RU" alt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выразить  несогласие с заключением консилиума на ТПМПК.</a:t>
            </a:r>
          </a:p>
          <a:p>
            <a:pPr lvl="1" eaLnBrk="1" hangingPunct="1">
              <a:buNone/>
            </a:pPr>
            <a:r>
              <a:rPr lang="ru-RU" alt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alt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   2. </a:t>
            </a:r>
            <a:r>
              <a:rPr lang="ru-RU" altLang="ru-RU" sz="1800" b="1" dirty="0" smtClean="0">
                <a:latin typeface="Bookman Old Style" pitchFamily="18" charset="0"/>
                <a:cs typeface="Times New Roman" panose="02020603050405020304" pitchFamily="18" charset="0"/>
              </a:rPr>
              <a:t>Родители (законные представители) обязаны:</a:t>
            </a:r>
            <a:endParaRPr lang="ru-RU" altLang="ru-RU" sz="1800" dirty="0" smtClean="0">
              <a:latin typeface="Bookman Old Style" pitchFamily="18" charset="0"/>
              <a:cs typeface="Times New Roman" panose="02020603050405020304" pitchFamily="18" charset="0"/>
            </a:endParaRPr>
          </a:p>
          <a:p>
            <a:pPr marL="741600" indent="-284400" eaLnBrk="1" hangingPunct="1">
              <a:buFont typeface="Bookman Old Style" pitchFamily="18" charset="0"/>
              <a:buChar char="–"/>
            </a:pPr>
            <a:r>
              <a:rPr lang="ru-RU" alt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следовать рекомендациям консилиума;</a:t>
            </a:r>
          </a:p>
          <a:p>
            <a:pPr marL="741600" indent="-284400" eaLnBrk="1" hangingPunct="1">
              <a:buFont typeface="Bookman Old Style" pitchFamily="18" charset="0"/>
              <a:buChar char="–"/>
            </a:pPr>
            <a:r>
              <a:rPr lang="ru-RU" alt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участвовать в реализации программы </a:t>
            </a:r>
            <a:r>
              <a:rPr lang="ru-RU" altLang="ru-RU" sz="1800" dirty="0" err="1" smtClean="0">
                <a:latin typeface="Bookman Old Style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alt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- педагогического сопровождения;</a:t>
            </a:r>
          </a:p>
          <a:p>
            <a:pPr marL="741600" indent="-284400" eaLnBrk="1" hangingPunct="1">
              <a:buFont typeface="Bookman Old Style" pitchFamily="18" charset="0"/>
              <a:buChar char="–"/>
            </a:pPr>
            <a:r>
              <a:rPr lang="ru-RU" altLang="ru-RU" sz="1800" dirty="0" smtClean="0">
                <a:latin typeface="Bookman Old Style" pitchFamily="18" charset="0"/>
                <a:cs typeface="Times New Roman" panose="02020603050405020304" pitchFamily="18" charset="0"/>
              </a:rPr>
              <a:t>не допускать отсутствия ребенка на коррекционно-развивающих занятиях без уважительной причины. </a:t>
            </a:r>
          </a:p>
          <a:p>
            <a:pPr eaLnBrk="1" hangingPunct="1"/>
            <a:endParaRPr lang="ru-RU" altLang="ru-RU" sz="140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441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88913"/>
            <a:ext cx="8050212" cy="882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smtClean="0"/>
              <a:t/>
            </a:r>
            <a:br>
              <a:rPr lang="ru-RU" altLang="ru-RU" sz="1800" smtClean="0"/>
            </a:br>
            <a:endParaRPr lang="ru-RU" altLang="ru-RU" sz="1800" smtClean="0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-2385" y="1033329"/>
            <a:ext cx="7704856" cy="582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Специалисты консилиума обязаны:</a:t>
            </a:r>
          </a:p>
          <a:p>
            <a:pPr eaLnBrk="1" hangingPunct="1"/>
            <a:endParaRPr lang="ru-RU" altLang="ru-RU" sz="1000" dirty="0"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1600" indent="-284400">
              <a:buFont typeface="Bookman Old Style" pitchFamily="18" charset="0"/>
              <a:buChar char="−"/>
            </a:pPr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руководствоваться </a:t>
            </a:r>
            <a:r>
              <a:rPr lang="ru-RU" altLang="ru-RU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своей деятельности профессиональными и этическими </a:t>
            </a:r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принципами;</a:t>
            </a:r>
            <a:endParaRPr lang="ru-RU" altLang="ru-RU" dirty="0"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1600" indent="-284400">
              <a:buFont typeface="Bookman Old Style" pitchFamily="18" charset="0"/>
              <a:buChar char="−"/>
            </a:pPr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исходить </a:t>
            </a:r>
            <a:r>
              <a:rPr lang="ru-RU" altLang="ru-RU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своей деятельности из принципов инклюзивного образования </a:t>
            </a:r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детей;</a:t>
            </a:r>
            <a:endParaRPr lang="ru-RU" altLang="ru-RU" dirty="0"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1600" indent="-284400">
              <a:buFont typeface="Bookman Old Style" pitchFamily="18" charset="0"/>
              <a:buChar char="−"/>
            </a:pPr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altLang="ru-RU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пределах своей компетенции защищать </a:t>
            </a:r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права </a:t>
            </a:r>
            <a:r>
              <a:rPr lang="ru-RU" altLang="ru-RU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интересы </a:t>
            </a:r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детей;</a:t>
            </a:r>
            <a:endParaRPr lang="ru-RU" altLang="ru-RU" dirty="0"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1600" indent="-284400">
              <a:buFont typeface="Bookman Old Style" pitchFamily="18" charset="0"/>
              <a:buChar char="−"/>
            </a:pPr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специалисты </a:t>
            </a:r>
            <a:r>
              <a:rPr lang="ru-RU" altLang="ru-RU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несут ответственность за соблюдение конфиденциальности и несанкционированное разглашение сведений о детях и их семьях.</a:t>
            </a:r>
          </a:p>
          <a:p>
            <a:endParaRPr lang="ru-RU" altLang="ru-RU" sz="1000" dirty="0"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b="1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Специалисты </a:t>
            </a:r>
            <a:r>
              <a:rPr lang="ru-RU" altLang="ru-RU" b="1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консилиума имеют право:</a:t>
            </a:r>
          </a:p>
          <a:p>
            <a:endParaRPr lang="ru-RU" altLang="ru-RU" sz="1050" b="1" dirty="0"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1600" indent="-284400">
              <a:buFont typeface="Bookman Old Style" pitchFamily="18" charset="0"/>
              <a:buChar char="−"/>
            </a:pPr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иметь </a:t>
            </a:r>
            <a:r>
              <a:rPr lang="ru-RU" altLang="ru-RU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 мнение по особенностям сопровождения ребенка с </a:t>
            </a:r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ОВЗ;</a:t>
            </a:r>
            <a:endParaRPr lang="ru-RU" altLang="ru-RU" dirty="0"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1600" indent="-284400">
              <a:buFont typeface="Bookman Old Style" pitchFamily="18" charset="0"/>
              <a:buChar char="−"/>
            </a:pPr>
            <a:r>
              <a:rPr lang="ru-RU" altLang="ru-RU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требовать </a:t>
            </a:r>
            <a:r>
              <a:rPr lang="ru-RU" altLang="ru-RU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родителей (законных представителей) выполнения своих обязанностей в соответствии с п. 4.2;</a:t>
            </a:r>
          </a:p>
          <a:p>
            <a:pPr marL="741600" indent="-284400">
              <a:buFont typeface="Bookman Old Style" pitchFamily="18" charset="0"/>
              <a:buChar char="−"/>
            </a:pPr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представлять </a:t>
            </a:r>
            <a:r>
              <a:rPr lang="ru-RU" altLang="ru-RU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отстаивать свое мнение об особенностях ребенка и направлениях собственной деятельности в качестве представителя </a:t>
            </a:r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ДОУ </a:t>
            </a:r>
            <a:r>
              <a:rPr lang="ru-RU" altLang="ru-RU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обследовании ребенка на ТПМПК</a:t>
            </a:r>
            <a:r>
              <a:rPr lang="ru-RU" altLang="ru-RU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03834"/>
            <a:ext cx="73789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latin typeface="Bookman Old Style" pitchFamily="18" charset="0"/>
                <a:cs typeface="Times New Roman" panose="02020603050405020304" pitchFamily="18" charset="0"/>
              </a:rPr>
              <a:t>ПРАВА И ОБЯЗАННОСТИ СПЕЦИАЛИСТОВ </a:t>
            </a:r>
          </a:p>
          <a:p>
            <a:pPr algn="ctr"/>
            <a:r>
              <a:rPr lang="ru-RU" altLang="ru-RU" sz="2400" b="1" dirty="0" err="1" smtClean="0">
                <a:latin typeface="Bookman Old Style" pitchFamily="18" charset="0"/>
                <a:cs typeface="Times New Roman" panose="02020603050405020304" pitchFamily="18" charset="0"/>
              </a:rPr>
              <a:t>ППк</a:t>
            </a:r>
            <a:r>
              <a:rPr lang="ru-RU" altLang="ru-RU" sz="2400" b="1" dirty="0" smtClean="0">
                <a:latin typeface="Bookman Old Style" pitchFamily="18" charset="0"/>
                <a:cs typeface="Times New Roman" panose="02020603050405020304" pitchFamily="18" charset="0"/>
              </a:rPr>
              <a:t>  МДОУ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45094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3528" y="116632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</a:rPr>
              <a:t>Направления деятельности  </a:t>
            </a:r>
          </a:p>
          <a:p>
            <a:pPr algn="ctr"/>
            <a:r>
              <a:rPr lang="ru-RU" sz="3200" b="1" dirty="0" err="1" smtClean="0">
                <a:latin typeface="Bookman Old Style" pitchFamily="18" charset="0"/>
              </a:rPr>
              <a:t>ППк</a:t>
            </a:r>
            <a:r>
              <a:rPr lang="ru-RU" sz="3200" b="1" dirty="0" smtClean="0">
                <a:latin typeface="Bookman Old Style" pitchFamily="18" charset="0"/>
              </a:rPr>
              <a:t> в ДОУ  </a:t>
            </a:r>
            <a:endParaRPr lang="ru-RU" sz="3200" b="1" dirty="0">
              <a:latin typeface="Bookman Old Style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331640" y="1268760"/>
            <a:ext cx="5760640" cy="4176464"/>
            <a:chOff x="899592" y="1268760"/>
            <a:chExt cx="5760640" cy="4176464"/>
          </a:xfrm>
        </p:grpSpPr>
        <p:sp>
          <p:nvSpPr>
            <p:cNvPr id="5" name="Овал 4"/>
            <p:cNvSpPr/>
            <p:nvPr/>
          </p:nvSpPr>
          <p:spPr>
            <a:xfrm>
              <a:off x="899592" y="2852936"/>
              <a:ext cx="2808312" cy="244827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Bookman Old Style" pitchFamily="18" charset="0"/>
                  <a:cs typeface="Times New Roman" pitchFamily="18" charset="0"/>
                </a:rPr>
                <a:t>Разработка АОП</a:t>
              </a:r>
              <a:endPara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3779912" y="2780928"/>
              <a:ext cx="2880320" cy="266429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Bookman Old Style" pitchFamily="18" charset="0"/>
                  <a:cs typeface="Times New Roman" pitchFamily="18" charset="0"/>
                </a:rPr>
                <a:t>Диагностика мониторинг результатов</a:t>
              </a:r>
              <a:endPara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2339752" y="1268760"/>
              <a:ext cx="2808312" cy="237626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Bookman Old Style" pitchFamily="18" charset="0"/>
                  <a:cs typeface="Times New Roman" pitchFamily="18" charset="0"/>
                </a:rPr>
                <a:t>Оформление</a:t>
              </a:r>
              <a:r>
                <a:rPr lang="ru-RU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Bookman Old Style" pitchFamily="18" charset="0"/>
                </a:rPr>
                <a:t> </a:t>
              </a:r>
              <a:r>
                <a:rPr lang="ru-RU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Bookman Old Style" pitchFamily="18" charset="0"/>
                  <a:cs typeface="Times New Roman" pitchFamily="18" charset="0"/>
                </a:rPr>
                <a:t>документов</a:t>
              </a:r>
              <a:endPara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2843808" y="4509120"/>
            <a:ext cx="2808312" cy="22322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Разработка АООП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178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879" y="100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7776864" cy="504056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«Нормативно-правовая  база в области инклюзивного образования»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</a:t>
            </a:r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lnSpc>
                <a:spcPct val="80000"/>
              </a:lnSpc>
              <a:buNone/>
            </a:pPr>
            <a:r>
              <a:rPr lang="ru-RU" sz="1800" dirty="0" smtClean="0">
                <a:latin typeface="Bookman Old Style" pitchFamily="18" charset="0"/>
              </a:rPr>
              <a:t>выступление учителя-логопеда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1800" dirty="0" smtClean="0">
                <a:latin typeface="Bookman Old Style" pitchFamily="18" charset="0"/>
              </a:rPr>
              <a:t>высшей квалификационной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1800" dirty="0" smtClean="0">
                <a:latin typeface="Bookman Old Style" pitchFamily="18" charset="0"/>
              </a:rPr>
              <a:t> категории 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1800" dirty="0" smtClean="0">
                <a:latin typeface="Bookman Old Style" pitchFamily="18" charset="0"/>
              </a:rPr>
              <a:t>СОШ № 10 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1800" b="1" i="1" dirty="0" smtClean="0">
                <a:latin typeface="Bookman Old Style" pitchFamily="18" charset="0"/>
              </a:rPr>
              <a:t>Смирновой О.Е.</a:t>
            </a:r>
          </a:p>
          <a:p>
            <a:pPr algn="r">
              <a:lnSpc>
                <a:spcPct val="80000"/>
              </a:lnSpc>
              <a:buNone/>
            </a:pPr>
            <a:endParaRPr lang="ru-RU" sz="1800" dirty="0" smtClean="0">
              <a:latin typeface="Bookman Old Style" pitchFamily="18" charset="0"/>
            </a:endParaRPr>
          </a:p>
        </p:txBody>
      </p:sp>
      <p:pic>
        <p:nvPicPr>
          <p:cNvPr id="6" name="Picture 2" descr="https://d2gg9evh47fn9z.cloudfront.net/800px_COLOURBOX421464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1944216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ad22.obr46.ru/wp-content/uploads/sites/49/2017/09/kartinka-na-say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13176"/>
            <a:ext cx="1805295" cy="157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686800" cy="543346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ru-RU" sz="3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«Разработка и реализация  Адаптированной образовательной программы для детей с ОВЗ в условиях образовательной инклюзии»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lnSpc>
                <a:spcPct val="80000"/>
              </a:lnSpc>
              <a:buNone/>
            </a:pPr>
            <a:r>
              <a:rPr lang="ru-RU" dirty="0" smtClean="0"/>
              <a:t> </a:t>
            </a:r>
            <a:r>
              <a:rPr lang="ru-RU" sz="1800" dirty="0" smtClean="0">
                <a:latin typeface="Bookman Old Style" pitchFamily="18" charset="0"/>
              </a:rPr>
              <a:t>выступление учителя-логопеда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1800" dirty="0" smtClean="0">
                <a:latin typeface="Bookman Old Style" pitchFamily="18" charset="0"/>
              </a:rPr>
              <a:t>высшей квалификационной 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1800" dirty="0" smtClean="0">
                <a:latin typeface="Bookman Old Style" pitchFamily="18" charset="0"/>
              </a:rPr>
              <a:t>категории 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1800" dirty="0" smtClean="0">
                <a:latin typeface="Bookman Old Style" pitchFamily="18" charset="0"/>
              </a:rPr>
              <a:t>МДОУ «Детский сад № 2» </a:t>
            </a:r>
          </a:p>
          <a:p>
            <a:pPr lvl="7" algn="r">
              <a:lnSpc>
                <a:spcPct val="80000"/>
              </a:lnSpc>
              <a:buNone/>
            </a:pPr>
            <a:r>
              <a:rPr lang="ru-RU" sz="1800" b="1" i="1" dirty="0" smtClean="0"/>
              <a:t> </a:t>
            </a:r>
            <a:r>
              <a:rPr lang="ru-RU" sz="1800" b="1" i="1" dirty="0" err="1" smtClean="0">
                <a:latin typeface="Bookman Old Style" pitchFamily="18" charset="0"/>
              </a:rPr>
              <a:t>Саломатиной</a:t>
            </a:r>
            <a:r>
              <a:rPr lang="ru-RU" sz="1800" b="1" i="1" dirty="0" smtClean="0">
                <a:latin typeface="Bookman Old Style" pitchFamily="18" charset="0"/>
              </a:rPr>
              <a:t> И.В.</a:t>
            </a:r>
            <a:endParaRPr lang="ru-RU" sz="1800" dirty="0">
              <a:latin typeface="Bookman Old Style" pitchFamily="18" charset="0"/>
            </a:endParaRPr>
          </a:p>
        </p:txBody>
      </p:sp>
      <p:pic>
        <p:nvPicPr>
          <p:cNvPr id="6" name="Picture 6" descr="https://thumbs.dreamstime.com/z/d-colored-bar-graph-team-white-people-who-helps-statistics-grow-up-4154224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084"/>
          <a:stretch/>
        </p:blipFill>
        <p:spPr bwMode="auto">
          <a:xfrm>
            <a:off x="827584" y="4293096"/>
            <a:ext cx="282808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97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2039850"/>
            <a:ext cx="2707135" cy="9117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Группы комбинированной направленности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4825" y="3421402"/>
            <a:ext cx="2707135" cy="50877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ООП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915816" y="4653136"/>
            <a:ext cx="3773710" cy="578741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Группы общеразвивающей направленности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405307"/>
            <a:ext cx="727122" cy="67005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АОП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3068960"/>
            <a:ext cx="3040011" cy="547858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АООП</a:t>
            </a:r>
          </a:p>
        </p:txBody>
      </p:sp>
      <p:sp>
        <p:nvSpPr>
          <p:cNvPr id="10" name="Овал 9"/>
          <p:cNvSpPr/>
          <p:nvPr/>
        </p:nvSpPr>
        <p:spPr>
          <a:xfrm>
            <a:off x="1648715" y="4644322"/>
            <a:ext cx="1155132" cy="537115"/>
          </a:xfrm>
          <a:prstGeom prst="ellipse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АОП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3933056"/>
            <a:ext cx="1207987" cy="425664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СИПР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1601" y="5301208"/>
            <a:ext cx="1041267" cy="365238"/>
          </a:xfrm>
          <a:prstGeom prst="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СИПР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827584" y="4005064"/>
            <a:ext cx="0" cy="28312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267744" y="4005064"/>
            <a:ext cx="0" cy="52503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007604" y="4545124"/>
            <a:ext cx="108012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379399" y="2039850"/>
            <a:ext cx="3040010" cy="6096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Группы компенсирующей направленности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7762" y="1340768"/>
            <a:ext cx="7596218" cy="531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Дошкольная образовательная организация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26702" y="5549889"/>
            <a:ext cx="3773710" cy="4149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ООП</a:t>
            </a:r>
          </a:p>
        </p:txBody>
      </p:sp>
      <p:sp>
        <p:nvSpPr>
          <p:cNvPr id="19" name="Овал 18"/>
          <p:cNvSpPr/>
          <p:nvPr/>
        </p:nvSpPr>
        <p:spPr>
          <a:xfrm>
            <a:off x="4000392" y="6331484"/>
            <a:ext cx="1485857" cy="3679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АОП</a:t>
            </a:r>
          </a:p>
        </p:txBody>
      </p:sp>
      <p:sp>
        <p:nvSpPr>
          <p:cNvPr id="20" name="Овал 19"/>
          <p:cNvSpPr/>
          <p:nvPr/>
        </p:nvSpPr>
        <p:spPr>
          <a:xfrm>
            <a:off x="7137408" y="4425447"/>
            <a:ext cx="1056573" cy="4874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АОП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743320" y="6042031"/>
            <a:ext cx="0" cy="2310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7440913" y="3195372"/>
            <a:ext cx="406820" cy="8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81849" y="2074902"/>
            <a:ext cx="2028612" cy="919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Группы оздоровительной направленности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949388" y="3496531"/>
            <a:ext cx="1432612" cy="37598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ООП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>
            <a:stCxn id="24" idx="2"/>
            <a:endCxn id="20" idx="0"/>
          </p:cNvCxnSpPr>
          <p:nvPr/>
        </p:nvCxnSpPr>
        <p:spPr>
          <a:xfrm>
            <a:off x="7665694" y="3872512"/>
            <a:ext cx="1" cy="5529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716016" y="5231877"/>
            <a:ext cx="0" cy="3287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749104" y="2951605"/>
            <a:ext cx="0" cy="35032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1078587" y="260648"/>
            <a:ext cx="6190291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Общие подходы 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к разработке АОП</a:t>
            </a:r>
            <a:endParaRPr lang="ru-RU" sz="3200" b="1" dirty="0">
              <a:latin typeface="Bookman Old Style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4860032" y="2708920"/>
            <a:ext cx="0" cy="35032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5148064" y="3861048"/>
            <a:ext cx="1155132" cy="537115"/>
          </a:xfrm>
          <a:prstGeom prst="ellips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АОП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652120" y="3573016"/>
            <a:ext cx="0" cy="35032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139952" y="3645024"/>
            <a:ext cx="0" cy="35032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2771800" y="2636912"/>
            <a:ext cx="3024336" cy="5107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200" b="1" dirty="0" smtClean="0">
                <a:latin typeface="Bookman Old Style" pitchFamily="18" charset="0"/>
                <a:cs typeface="Times New Roman" pitchFamily="18" charset="0"/>
              </a:rPr>
              <a:t>ОПРЕДЕЛЕНИЕ КОНКРЕТНОГО НАРУШЕНИЯ</a:t>
            </a: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1907704" y="3356992"/>
            <a:ext cx="4608512" cy="5107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РЕКОМЕНДАЦИИ ДЛЯ СОЗДАНИЯ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СПЕЦИАЛЬНЫХ ОБРАЗОВАТЕЛЬНЫХ УСЛОВИЙ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73224" y="332656"/>
            <a:ext cx="7211144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ОСНОВАНИЯ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К РАЗРАБОТКЕ АОП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323528" y="4077072"/>
            <a:ext cx="2664296" cy="16344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  <a:ea typeface="+mn-ea"/>
              <a:cs typeface="Times New Roman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РЕЗУЛЬТАТЫ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ПСИХОЛОГО-ПЕДАГОГИЧЕСКОГО обследования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3275856" y="4127386"/>
            <a:ext cx="2304256" cy="15841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lvl="0" algn="ctr"/>
            <a:endParaRPr lang="ru-RU" sz="1200" b="1" dirty="0" smtClean="0">
              <a:latin typeface="Bookman Old Style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latin typeface="Bookman Old Style" pitchFamily="18" charset="0"/>
                <a:cs typeface="Times New Roman" pitchFamily="18" charset="0"/>
              </a:rPr>
              <a:t>РЕЗУЛЬТАТЫ МЕДИЦИНСКОГО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обследования</a:t>
            </a:r>
          </a:p>
          <a:p>
            <a:pPr lvl="0" algn="ctr"/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  <a:ea typeface="+mn-ea"/>
              <a:cs typeface="Times New Roman" pitchFamily="18" charset="0"/>
            </a:endParaRPr>
          </a:p>
          <a:p>
            <a:pPr lvl="0" algn="ctr"/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5724128" y="4127386"/>
            <a:ext cx="2304256" cy="15323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lvl="0" algn="ctr"/>
            <a:r>
              <a:rPr lang="ru-RU" sz="1400" b="1" dirty="0" smtClean="0">
                <a:latin typeface="Bookman Old Style" pitchFamily="18" charset="0"/>
                <a:cs typeface="Times New Roman" pitchFamily="18" charset="0"/>
              </a:rPr>
              <a:t>РЕКОМЕНДАЦИИ </a:t>
            </a:r>
          </a:p>
          <a:p>
            <a:pPr lvl="0" algn="ctr"/>
            <a:r>
              <a:rPr lang="ru-RU" sz="1400" b="1" dirty="0" smtClean="0">
                <a:latin typeface="Bookman Old Style" pitchFamily="18" charset="0"/>
                <a:cs typeface="Times New Roman" pitchFamily="18" charset="0"/>
              </a:rPr>
              <a:t>в индивидуальной  программе реабилитации</a:t>
            </a:r>
          </a:p>
          <a:p>
            <a:pPr lvl="0" algn="ctr"/>
            <a:endParaRPr lang="ru-RU" sz="400" b="1" dirty="0" smtClean="0">
              <a:latin typeface="Bookman Old Style" pitchFamily="18" charset="0"/>
              <a:cs typeface="Times New Roman" pitchFamily="18" charset="0"/>
            </a:endParaRPr>
          </a:p>
          <a:p>
            <a:pPr lvl="0" algn="ctr"/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ЕСЛИ </a:t>
            </a:r>
          </a:p>
          <a:p>
            <a:pPr lvl="0" algn="ctr"/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РЕБЕНОК - ИНВАЛИД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0625" y="1340768"/>
            <a:ext cx="4752528" cy="10215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ЗАКЛЮЧЕНИЕ 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Территориальной </a:t>
            </a:r>
            <a:r>
              <a:rPr lang="ru-RU" dirty="0" err="1" smtClean="0">
                <a:latin typeface="Bookman Old Style" pitchFamily="18" charset="0"/>
              </a:rPr>
              <a:t>психолого-медико-педагогической</a:t>
            </a:r>
            <a:r>
              <a:rPr lang="ru-RU" dirty="0" smtClean="0">
                <a:latin typeface="Bookman Old Style" pitchFamily="18" charset="0"/>
              </a:rPr>
              <a:t> комиссии (ТПМПК)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99176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АОП разрабатывается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 коллегиально</a:t>
            </a:r>
            <a:endParaRPr lang="ru-RU" sz="2800" b="1" dirty="0">
              <a:latin typeface="Bookman Old Style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640178664"/>
              </p:ext>
            </p:extLst>
          </p:nvPr>
        </p:nvGraphicFramePr>
        <p:xfrm>
          <a:off x="899592" y="1615763"/>
          <a:ext cx="70567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 descr="https://www.glunews.ru/images/news/2016/6675381cd0acb8ba3bf3324758ceb7e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7979"/>
            <a:ext cx="2520280" cy="1702118"/>
          </a:xfrm>
          <a:prstGeom prst="ellipse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Bookman Old Style" pitchFamily="18" charset="0"/>
              </a:rPr>
              <a:t>Первый этап</a:t>
            </a:r>
            <a:r>
              <a:rPr lang="ru-RU" sz="2800" b="1" dirty="0" smtClean="0">
                <a:latin typeface="Bookman Old Style" pitchFamily="18" charset="0"/>
              </a:rPr>
              <a:t> Аналитический</a:t>
            </a:r>
            <a:r>
              <a:rPr lang="ru-RU" sz="2800" dirty="0" smtClean="0">
                <a:latin typeface="Bookman Old Style" pitchFamily="18" charset="0"/>
              </a:rPr>
              <a:t> (первичный). 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Bookman Old Style" pitchFamily="18" charset="0"/>
              </a:rPr>
              <a:t>Второй этап</a:t>
            </a:r>
            <a:r>
              <a:rPr lang="ru-RU" sz="2800" b="1" dirty="0" smtClean="0">
                <a:latin typeface="Bookman Old Style" pitchFamily="18" charset="0"/>
              </a:rPr>
              <a:t> Формулировка цели АОП, её      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latin typeface="Bookman Old Style" pitchFamily="18" charset="0"/>
              </a:rPr>
              <a:t>                     содержания.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Bookman Old Style" pitchFamily="18" charset="0"/>
              </a:rPr>
              <a:t>Третий этап</a:t>
            </a:r>
            <a:r>
              <a:rPr lang="ru-RU" sz="2800" b="1" dirty="0" smtClean="0">
                <a:latin typeface="Bookman Old Style" pitchFamily="18" charset="0"/>
              </a:rPr>
              <a:t> Утверждение АОП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Bookman Old Style" pitchFamily="18" charset="0"/>
              </a:rPr>
              <a:t>Четвертый этап</a:t>
            </a:r>
            <a:r>
              <a:rPr lang="ru-RU" sz="2800" b="1" dirty="0" smtClean="0">
                <a:latin typeface="Bookman Old Style" pitchFamily="18" charset="0"/>
              </a:rPr>
              <a:t> Реализация АОП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Bookman Old Style" pitchFamily="18" charset="0"/>
              </a:rPr>
              <a:t>Пятый этап</a:t>
            </a:r>
            <a:r>
              <a:rPr lang="ru-RU" sz="2800" b="1" dirty="0" smtClean="0">
                <a:latin typeface="Bookman Old Style" pitchFamily="18" charset="0"/>
              </a:rPr>
              <a:t> Аналитический</a:t>
            </a:r>
            <a:r>
              <a:rPr lang="ru-RU" sz="2800" dirty="0" smtClean="0">
                <a:latin typeface="Bookman Old Style" pitchFamily="18" charset="0"/>
              </a:rPr>
              <a:t> (вторичный)</a:t>
            </a:r>
            <a:endParaRPr lang="ru-RU" sz="2800" b="1" dirty="0" smtClean="0">
              <a:latin typeface="Bookman Old Style" pitchFamily="18" charset="0"/>
            </a:endParaRPr>
          </a:p>
          <a:p>
            <a:pPr>
              <a:buNone/>
            </a:pPr>
            <a:endParaRPr lang="ru-RU" b="1" dirty="0" smtClean="0">
              <a:latin typeface="Bookman Old Style" pitchFamily="18" charset="0"/>
            </a:endParaRPr>
          </a:p>
          <a:p>
            <a:pPr>
              <a:buNone/>
            </a:pP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endParaRPr lang="ru-RU" b="1" dirty="0" smtClean="0">
              <a:latin typeface="Bookman Old Style" pitchFamily="18" charset="0"/>
            </a:endParaRPr>
          </a:p>
          <a:p>
            <a:pPr>
              <a:buNone/>
            </a:pPr>
            <a:endParaRPr lang="ru-RU" b="1" dirty="0" smtClean="0">
              <a:latin typeface="Bookman Old Style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РАЗРАБОТКА АОП</a:t>
            </a:r>
            <a:endParaRPr lang="ru-RU" sz="32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005464" cy="98072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ПЕРВЫЙ ЭТАП 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i="1" dirty="0" smtClean="0">
                <a:latin typeface="Bookman Old Style" pitchFamily="18" charset="0"/>
              </a:rPr>
              <a:t>Аналитический</a:t>
            </a:r>
            <a:r>
              <a:rPr lang="ru-RU" sz="3200" i="1" dirty="0" smtClean="0">
                <a:latin typeface="Bookman Old Style" pitchFamily="18" charset="0"/>
              </a:rPr>
              <a:t> (первичный). </a:t>
            </a:r>
            <a:r>
              <a:rPr lang="ru-RU" sz="3200" dirty="0" smtClean="0">
                <a:latin typeface="Bookman Old Style" pitchFamily="18" charset="0"/>
              </a:rPr>
              <a:t/>
            </a:r>
            <a:br>
              <a:rPr lang="ru-RU" sz="3200" dirty="0" smtClean="0">
                <a:latin typeface="Bookman Old Style" pitchFamily="18" charset="0"/>
              </a:rPr>
            </a:b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7643192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Анализ документации :</a:t>
            </a:r>
          </a:p>
          <a:p>
            <a:pPr>
              <a:buFont typeface="Bookman Old Style" pitchFamily="18" charset="0"/>
              <a:buChar char="−"/>
            </a:pPr>
            <a:r>
              <a:rPr lang="ru-RU" sz="2400" dirty="0" smtClean="0">
                <a:latin typeface="Bookman Old Style" pitchFamily="18" charset="0"/>
              </a:rPr>
              <a:t>Медицинский анамнез,</a:t>
            </a:r>
          </a:p>
          <a:p>
            <a:pPr>
              <a:buFont typeface="Bookman Old Style" pitchFamily="18" charset="0"/>
              <a:buChar char="−"/>
            </a:pPr>
            <a:r>
              <a:rPr lang="ru-RU" sz="2400" dirty="0" smtClean="0">
                <a:latin typeface="Bookman Old Style" pitchFamily="18" charset="0"/>
              </a:rPr>
              <a:t>Социальный паспорт,</a:t>
            </a:r>
          </a:p>
          <a:p>
            <a:pPr>
              <a:buFont typeface="Bookman Old Style" pitchFamily="18" charset="0"/>
              <a:buChar char="−"/>
            </a:pPr>
            <a:r>
              <a:rPr lang="ru-RU" sz="2400" dirty="0" smtClean="0">
                <a:latin typeface="Bookman Old Style" pitchFamily="18" charset="0"/>
              </a:rPr>
              <a:t>Результаты психолого-педагогического обследования всех видов деятельности ребенка  данной категории, эмоционально-волевой сферы, высших психических функций, познавательно-речевого развития. </a:t>
            </a:r>
          </a:p>
          <a:p>
            <a:pPr>
              <a:buFont typeface="Bookman Old Style" pitchFamily="18" charset="0"/>
              <a:buChar char="−"/>
            </a:pPr>
            <a:endParaRPr lang="ru-RU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̶"/>
            </a:pPr>
            <a:endParaRPr lang="ru-RU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̶"/>
            </a:pP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149480" cy="115212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ВТОРОЙ ЭТАП 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i="1" dirty="0" smtClean="0">
                <a:latin typeface="Bookman Old Style" pitchFamily="18" charset="0"/>
              </a:rPr>
              <a:t>Формулировка цели АОП, её содержания.</a:t>
            </a:r>
            <a:br>
              <a:rPr lang="ru-RU" sz="3200" b="1" i="1" dirty="0" smtClean="0">
                <a:latin typeface="Bookman Old Style" pitchFamily="18" charset="0"/>
              </a:rPr>
            </a:br>
            <a:endParaRPr lang="ru-RU" sz="3200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13384"/>
            <a:ext cx="7344816" cy="554461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u="sng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2600" u="sng" dirty="0" smtClean="0">
                <a:latin typeface="Bookman Old Style" pitchFamily="18" charset="0"/>
              </a:rPr>
              <a:t>Цель АОП  </a:t>
            </a:r>
            <a:r>
              <a:rPr lang="ru-RU" sz="2600" dirty="0" smtClean="0">
                <a:latin typeface="Bookman Old Style" pitchFamily="18" charset="0"/>
              </a:rPr>
              <a:t>–это результат сопровождения, достигаемый к концу учебного года.</a:t>
            </a:r>
          </a:p>
          <a:p>
            <a:pPr>
              <a:buNone/>
            </a:pPr>
            <a:endParaRPr lang="ru-RU" sz="2600" u="sng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2600" u="sng" dirty="0" smtClean="0">
                <a:latin typeface="Bookman Old Style" pitchFamily="18" charset="0"/>
              </a:rPr>
              <a:t>Задачи АОП </a:t>
            </a:r>
            <a:r>
              <a:rPr lang="ru-RU" sz="2600" dirty="0" smtClean="0">
                <a:latin typeface="Bookman Old Style" pitchFamily="18" charset="0"/>
              </a:rPr>
              <a:t>– пошаговая образовательная и коррекционная деятельность, ведущая к достижению цели.</a:t>
            </a:r>
          </a:p>
          <a:p>
            <a:pPr>
              <a:buNone/>
            </a:pPr>
            <a:r>
              <a:rPr lang="ru-RU" sz="2800" dirty="0" smtClean="0"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ru-RU" sz="2400" u="sng" dirty="0" smtClean="0">
                <a:latin typeface="Bookman Old Style" pitchFamily="18" charset="0"/>
              </a:rPr>
              <a:t>Подбор  содержания АОП </a:t>
            </a:r>
            <a:r>
              <a:rPr lang="ru-RU" sz="2400" dirty="0" smtClean="0">
                <a:latin typeface="Bookman Old Style" pitchFamily="18" charset="0"/>
              </a:rPr>
              <a:t>ведется  по пяти образовательным областям для каждого ребенка с ОВЗ.</a:t>
            </a:r>
          </a:p>
          <a:p>
            <a:pPr>
              <a:buFont typeface="Bookman Old Style" pitchFamily="18" charset="0"/>
              <a:buChar char="−"/>
            </a:pPr>
            <a:endParaRPr lang="ru-RU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̶"/>
            </a:pPr>
            <a:endParaRPr lang="ru-RU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̶"/>
            </a:pP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221488" cy="79208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ВТОРОЙ ЭТАП </a:t>
            </a:r>
            <a:br>
              <a:rPr lang="ru-RU" sz="3200" b="1" dirty="0" smtClean="0">
                <a:latin typeface="Bookman Old Style" pitchFamily="18" charset="0"/>
              </a:rPr>
            </a:b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7776864" cy="4824536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sz="2600" u="sng" dirty="0" smtClean="0">
              <a:latin typeface="Bookman Old Style" pitchFamily="18" charset="0"/>
            </a:endParaRPr>
          </a:p>
          <a:p>
            <a:pPr lvl="0">
              <a:buNone/>
            </a:pPr>
            <a:r>
              <a:rPr lang="ru-RU" sz="2600" u="sng" dirty="0" smtClean="0">
                <a:latin typeface="Bookman Old Style" pitchFamily="18" charset="0"/>
              </a:rPr>
              <a:t>Учебный план включает в себя:</a:t>
            </a:r>
          </a:p>
          <a:p>
            <a:pPr lvl="0">
              <a:buNone/>
            </a:pPr>
            <a:endParaRPr lang="ru-RU" sz="2600" u="sng" dirty="0" smtClean="0">
              <a:latin typeface="Bookman Old Style" pitchFamily="18" charset="0"/>
            </a:endParaRPr>
          </a:p>
          <a:p>
            <a:pPr lvl="0"/>
            <a:r>
              <a:rPr lang="ru-RU" sz="2400" dirty="0" smtClean="0"/>
              <a:t> </a:t>
            </a:r>
            <a:r>
              <a:rPr lang="ru-RU" sz="2400" dirty="0" smtClean="0">
                <a:latin typeface="Bookman Old Style" pitchFamily="18" charset="0"/>
              </a:rPr>
              <a:t>объем и формы организации непосредственной образовательной деятельности,  </a:t>
            </a:r>
          </a:p>
          <a:p>
            <a:pPr lvl="0"/>
            <a:r>
              <a:rPr lang="ru-RU" sz="2400" dirty="0" smtClean="0">
                <a:latin typeface="Bookman Old Style" pitchFamily="18" charset="0"/>
              </a:rPr>
              <a:t>режим посещения занятий, как подгрупповых, так и индивидуальных, </a:t>
            </a:r>
          </a:p>
          <a:p>
            <a:pPr lvl="0"/>
            <a:r>
              <a:rPr lang="ru-RU" sz="2400" dirty="0" smtClean="0">
                <a:latin typeface="Bookman Old Style" pitchFamily="18" charset="0"/>
              </a:rPr>
              <a:t>дополнительные виды психолого-педагогического сопровождения.</a:t>
            </a:r>
          </a:p>
          <a:p>
            <a:pPr>
              <a:buNone/>
            </a:pPr>
            <a:endParaRPr lang="ru-RU" sz="2400" dirty="0" smtClean="0">
              <a:latin typeface="Bookman Old Style" pitchFamily="18" charset="0"/>
            </a:endParaRPr>
          </a:p>
          <a:p>
            <a:pPr>
              <a:buFont typeface="Bookman Old Style" pitchFamily="18" charset="0"/>
              <a:buChar char="−"/>
            </a:pPr>
            <a:endParaRPr lang="ru-RU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̶"/>
            </a:pPr>
            <a:endParaRPr lang="ru-RU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̶"/>
            </a:pP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437512" cy="79208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ТРЕТИЙ ЭТАП 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i="1" dirty="0" smtClean="0">
                <a:latin typeface="Bookman Old Style" pitchFamily="18" charset="0"/>
              </a:rPr>
              <a:t>Утверждение АОП</a:t>
            </a:r>
            <a:br>
              <a:rPr lang="ru-RU" sz="3200" b="1" i="1" dirty="0" smtClean="0">
                <a:latin typeface="Bookman Old Style" pitchFamily="18" charset="0"/>
              </a:rPr>
            </a:br>
            <a:endParaRPr lang="ru-RU" sz="3200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7416824" cy="4824536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sz="1600" u="sng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Bookman Old Style" pitchFamily="18" charset="0"/>
              </a:rPr>
              <a:t>Программа утверждается</a:t>
            </a:r>
          </a:p>
          <a:p>
            <a:r>
              <a:rPr lang="ru-RU" sz="2400" dirty="0" smtClean="0">
                <a:latin typeface="Bookman Old Style" pitchFamily="18" charset="0"/>
              </a:rPr>
              <a:t> на педагогическом совете (занесение в протокол)</a:t>
            </a:r>
          </a:p>
          <a:p>
            <a:r>
              <a:rPr lang="ru-RU" sz="2400" dirty="0" smtClean="0">
                <a:latin typeface="Bookman Old Style" pitchFamily="18" charset="0"/>
              </a:rPr>
              <a:t>приказом руководителя учреждения.</a:t>
            </a:r>
          </a:p>
          <a:p>
            <a:pPr>
              <a:buNone/>
            </a:pPr>
            <a:endParaRPr lang="ru-RU" sz="2400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̶"/>
            </a:pP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7437512" cy="79208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ЧЕТВЕРТЫЙ ЭТАП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700" b="1" dirty="0" smtClean="0">
                <a:latin typeface="Bookman Old Style" pitchFamily="18" charset="0"/>
              </a:rPr>
              <a:t> </a:t>
            </a:r>
            <a:r>
              <a:rPr lang="ru-RU" sz="3200" b="1" dirty="0" smtClean="0">
                <a:latin typeface="Bookman Old Style" pitchFamily="18" charset="0"/>
              </a:rPr>
              <a:t/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i="1" dirty="0" smtClean="0">
                <a:latin typeface="Bookman Old Style" pitchFamily="18" charset="0"/>
              </a:rPr>
              <a:t>Реализация АОП</a:t>
            </a:r>
            <a:br>
              <a:rPr lang="ru-RU" sz="3200" b="1" i="1" dirty="0" smtClean="0">
                <a:latin typeface="Bookman Old Style" pitchFamily="18" charset="0"/>
              </a:rPr>
            </a:br>
            <a:endParaRPr lang="ru-RU" sz="3200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7416824" cy="4824536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sz="1600" u="sng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2400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Bookman Old Style" pitchFamily="18" charset="0"/>
              </a:rPr>
              <a:t>осуществляется в течение учебного года с корректировкой содержания АОП на основе результатов промежуточной диагностики.</a:t>
            </a:r>
          </a:p>
          <a:p>
            <a:pPr>
              <a:buFont typeface="Arial" pitchFamily="34" charset="0"/>
              <a:buChar char="̶"/>
            </a:pP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467544" y="332656"/>
            <a:ext cx="7272808" cy="112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НОРМАТИВНО-ПРАВОВУЮ  БАЗУ В ОБЛАСТИ ОБРАЗОВАНИЯ ЛИЦ С ОГРАНИЧЕННЫМИ ВОЗМОЖНОСТЯМИ ЗДОРОВЬЯ В РОССИЙСКОЙ ФЕДЕРАЦИИ  СОСТАВЛЯЮТ ДОКУМЕНТЫ НЕСКОЛЬКИХ УРОВНЕЙ:</a:t>
            </a:r>
            <a:endParaRPr lang="ru-RU" sz="1600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 bwMode="auto">
          <a:xfrm>
            <a:off x="485866" y="2060848"/>
            <a:ext cx="865813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Международные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(подписанные СССР или РФ)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(законы РФ, кодексы, правительственные постановления и распоряжения Правительства СССР или РФ)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Ведомственные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(документы Министерства образования)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Региональные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(документы  Департаментов образования)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Локальные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(документы ДОУ)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 typeface="Wingdings" pitchFamily="2" charset="2"/>
              <a:buNone/>
            </a:pPr>
            <a:endParaRPr lang="ru-RU" sz="2000" dirty="0" smtClean="0"/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680043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509520" cy="79208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ПЯТЫЙ ЭТАП 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i="1" dirty="0" smtClean="0">
                <a:latin typeface="Bookman Old Style" pitchFamily="18" charset="0"/>
              </a:rPr>
              <a:t>Аналитический</a:t>
            </a:r>
            <a:r>
              <a:rPr lang="ru-RU" sz="3200" i="1" dirty="0" smtClean="0">
                <a:latin typeface="Bookman Old Style" pitchFamily="18" charset="0"/>
              </a:rPr>
              <a:t> (вторичный)</a:t>
            </a:r>
            <a:r>
              <a:rPr lang="ru-RU" sz="3200" b="1" dirty="0" smtClean="0">
                <a:latin typeface="Bookman Old Style" pitchFamily="18" charset="0"/>
              </a:rPr>
              <a:t/>
            </a:r>
            <a:br>
              <a:rPr lang="ru-RU" sz="3200" b="1" dirty="0" smtClean="0">
                <a:latin typeface="Bookman Old Style" pitchFamily="18" charset="0"/>
              </a:rPr>
            </a:b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988840"/>
            <a:ext cx="7704856" cy="44198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Оценка эффективности реализации программы,</a:t>
            </a:r>
          </a:p>
          <a:p>
            <a:pPr marL="0" indent="0">
              <a:buNone/>
            </a:pPr>
            <a:endParaRPr lang="ru-RU" sz="2400" dirty="0" smtClean="0">
              <a:latin typeface="Bookman Old Style" pitchFamily="18" charset="0"/>
            </a:endParaRPr>
          </a:p>
          <a:p>
            <a:r>
              <a:rPr lang="ru-RU" sz="2400" dirty="0" smtClean="0">
                <a:latin typeface="Bookman Old Style" pitchFamily="18" charset="0"/>
              </a:rPr>
              <a:t>Анализ достижений воспитанника при освоении АОП. </a:t>
            </a:r>
          </a:p>
          <a:p>
            <a:pPr>
              <a:buNone/>
            </a:pPr>
            <a:endParaRPr lang="ru-RU" sz="2400" dirty="0" smtClean="0">
              <a:latin typeface="Bookman Old Style" pitchFamily="18" charset="0"/>
            </a:endParaRPr>
          </a:p>
          <a:p>
            <a:pPr>
              <a:buFont typeface="Bookman Old Style" pitchFamily="18" charset="0"/>
              <a:buChar char="−"/>
            </a:pPr>
            <a:endParaRPr lang="ru-RU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̶"/>
            </a:pPr>
            <a:endParaRPr lang="ru-RU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̶"/>
            </a:pP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Структура  АОП </a:t>
            </a:r>
            <a:br>
              <a:rPr lang="ru-RU" sz="3600" b="1" dirty="0" smtClean="0">
                <a:latin typeface="Bookman Old Style" pitchFamily="18" charset="0"/>
              </a:rPr>
            </a:b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506916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400" b="1" dirty="0" smtClean="0">
                <a:latin typeface="Bookman Old Style" pitchFamily="18" charset="0"/>
              </a:rPr>
              <a:t>Титульный лист</a:t>
            </a:r>
          </a:p>
          <a:p>
            <a:pPr>
              <a:lnSpc>
                <a:spcPct val="170000"/>
              </a:lnSpc>
            </a:pPr>
            <a:r>
              <a:rPr lang="ru-RU" sz="3800" b="1" i="1" dirty="0" smtClean="0">
                <a:latin typeface="Bookman Old Style" pitchFamily="18" charset="0"/>
              </a:rPr>
              <a:t>Пояснительная записка</a:t>
            </a:r>
          </a:p>
          <a:p>
            <a:pPr lvl="0">
              <a:lnSpc>
                <a:spcPct val="170000"/>
              </a:lnSpc>
            </a:pPr>
            <a:r>
              <a:rPr lang="ru-RU" sz="3800" b="1" i="1" dirty="0" smtClean="0">
                <a:latin typeface="Bookman Old Style" pitchFamily="18" charset="0"/>
              </a:rPr>
              <a:t>Цели и задачи </a:t>
            </a:r>
          </a:p>
          <a:p>
            <a:pPr lvl="0">
              <a:lnSpc>
                <a:spcPct val="170000"/>
              </a:lnSpc>
            </a:pPr>
            <a:r>
              <a:rPr lang="ru-RU" sz="3800" b="1" i="1" dirty="0" smtClean="0">
                <a:latin typeface="Bookman Old Style" pitchFamily="18" charset="0"/>
              </a:rPr>
              <a:t>Принципы и подходы к формированию программы</a:t>
            </a:r>
          </a:p>
          <a:p>
            <a:pPr>
              <a:lnSpc>
                <a:spcPct val="170000"/>
              </a:lnSpc>
            </a:pPr>
            <a:r>
              <a:rPr lang="ru-RU" sz="3800" b="1" i="1" dirty="0" smtClean="0">
                <a:latin typeface="Bookman Old Style" pitchFamily="18" charset="0"/>
              </a:rPr>
              <a:t>Целевые ориентиры.</a:t>
            </a:r>
          </a:p>
          <a:p>
            <a:pPr>
              <a:lnSpc>
                <a:spcPct val="170000"/>
              </a:lnSpc>
            </a:pPr>
            <a:r>
              <a:rPr lang="ru-RU" sz="3800" b="1" i="1" dirty="0" smtClean="0">
                <a:latin typeface="Bookman Old Style" pitchFamily="18" charset="0"/>
              </a:rPr>
              <a:t>Создание специальных условий.</a:t>
            </a:r>
          </a:p>
          <a:p>
            <a:pPr>
              <a:lnSpc>
                <a:spcPct val="170000"/>
              </a:lnSpc>
            </a:pPr>
            <a:r>
              <a:rPr lang="ru-RU" sz="3800" b="1" i="1" dirty="0" smtClean="0">
                <a:latin typeface="Bookman Old Style" pitchFamily="18" charset="0"/>
              </a:rPr>
              <a:t>Содержание индивидуальной образовательной деятельности.</a:t>
            </a:r>
          </a:p>
          <a:p>
            <a:pPr>
              <a:lnSpc>
                <a:spcPct val="170000"/>
              </a:lnSpc>
            </a:pPr>
            <a:r>
              <a:rPr lang="ru-RU" sz="3800" b="1" i="1" dirty="0" smtClean="0">
                <a:latin typeface="Bookman Old Style" pitchFamily="18" charset="0"/>
              </a:rPr>
              <a:t>Психолого-педагогическое и логопедическое сопровождение.</a:t>
            </a:r>
          </a:p>
          <a:p>
            <a:pPr>
              <a:lnSpc>
                <a:spcPct val="170000"/>
              </a:lnSpc>
            </a:pPr>
            <a:r>
              <a:rPr lang="ru-RU" sz="3800" b="1" i="1" dirty="0" smtClean="0">
                <a:latin typeface="Bookman Old Style" pitchFamily="18" charset="0"/>
              </a:rPr>
              <a:t>Индивидуальный учебный план.</a:t>
            </a:r>
          </a:p>
          <a:p>
            <a:pPr>
              <a:lnSpc>
                <a:spcPct val="170000"/>
              </a:lnSpc>
            </a:pPr>
            <a:r>
              <a:rPr lang="ru-RU" sz="3800" b="1" i="1" dirty="0" smtClean="0">
                <a:latin typeface="Bookman Old Style" pitchFamily="18" charset="0"/>
              </a:rPr>
              <a:t>Индивидуальное расписание.</a:t>
            </a:r>
          </a:p>
          <a:p>
            <a:pPr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229600" cy="634082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i="1" dirty="0" smtClean="0">
                <a:latin typeface="Bookman Old Style" pitchFamily="18" charset="0"/>
              </a:rPr>
              <a:t>Характеристики нарушений, описание специальных условий  </a:t>
            </a:r>
            <a:br>
              <a:rPr lang="ru-RU" sz="2700" b="1" i="1" dirty="0" smtClean="0">
                <a:latin typeface="Bookman Old Style" pitchFamily="18" charset="0"/>
              </a:rPr>
            </a:br>
            <a:r>
              <a:rPr lang="ru-RU" sz="2700" b="1" i="1" dirty="0" smtClean="0">
                <a:latin typeface="Bookman Old Style" pitchFamily="18" charset="0"/>
              </a:rPr>
              <a:t>Принципы и подходы к формированию программы  </a:t>
            </a:r>
            <a:br>
              <a:rPr lang="ru-RU" sz="2700" b="1" i="1" dirty="0" smtClean="0">
                <a:latin typeface="Bookman Old Style" pitchFamily="18" charset="0"/>
              </a:rPr>
            </a:br>
            <a:r>
              <a:rPr lang="ru-RU" sz="2700" b="1" i="1" dirty="0" smtClean="0">
                <a:latin typeface="Bookman Old Style" pitchFamily="18" charset="0"/>
              </a:rPr>
              <a:t>Целевые ориентиры</a:t>
            </a:r>
            <a:r>
              <a:rPr lang="ru-RU" sz="3600" b="1" i="1" dirty="0" smtClean="0">
                <a:latin typeface="Bookman Old Style" pitchFamily="18" charset="0"/>
              </a:rPr>
              <a:t/>
            </a:r>
            <a:br>
              <a:rPr lang="ru-RU" sz="3600" b="1" i="1" dirty="0" smtClean="0">
                <a:latin typeface="Bookman Old Style" pitchFamily="18" charset="0"/>
              </a:rPr>
            </a:br>
            <a:r>
              <a:rPr lang="ru-RU" sz="3600" b="1" i="1" dirty="0" smtClean="0">
                <a:latin typeface="Bookman Old Style" pitchFamily="18" charset="0"/>
              </a:rPr>
              <a:t/>
            </a:r>
            <a:br>
              <a:rPr lang="ru-RU" sz="3600" b="1" i="1" dirty="0" smtClean="0">
                <a:latin typeface="Bookman Old Style" pitchFamily="18" charset="0"/>
              </a:rPr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2348880"/>
            <a:ext cx="2808312" cy="5107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ООП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4941168"/>
            <a:ext cx="2952328" cy="5107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АОП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645024"/>
            <a:ext cx="8352928" cy="919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Раздел «Описание образовательной деятельности по профессиональной коррекции нарушений развития детей»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139952" y="3068960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211960" y="5589240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63688" y="6021288"/>
            <a:ext cx="5220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АОП не прописывается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Bookman Old Style" pitchFamily="18" charset="0"/>
              </a:rPr>
              <a:t>Титульный лист</a:t>
            </a:r>
            <a:endParaRPr lang="ru-RU" sz="3200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496944" cy="5760640"/>
          </a:xfr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1000" dirty="0" smtClean="0">
                <a:latin typeface="Bookman Old Style" pitchFamily="18" charset="0"/>
              </a:rPr>
              <a:t>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ru-RU" sz="10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10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10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10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10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10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1000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1200" b="1" dirty="0" smtClean="0">
                <a:latin typeface="Bookman Old Style" pitchFamily="18" charset="0"/>
              </a:rPr>
              <a:t> </a:t>
            </a:r>
            <a:r>
              <a:rPr lang="ru-RU" sz="1800" b="1" dirty="0" smtClean="0">
                <a:latin typeface="Bookman Old Style" pitchFamily="18" charset="0"/>
              </a:rPr>
              <a:t>Муниципальное дошкольное общеобразовательное учреждение</a:t>
            </a:r>
            <a:endParaRPr lang="ru-RU" sz="1800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Bookman Old Style" pitchFamily="18" charset="0"/>
              </a:rPr>
              <a:t>«Детский сад № …..»</a:t>
            </a:r>
            <a:endParaRPr lang="ru-RU" sz="1800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Bookman Old Style" pitchFamily="18" charset="0"/>
              </a:rPr>
              <a:t>Адаптированная образовательная программа обучающегося детского сада</a:t>
            </a:r>
            <a:endParaRPr lang="ru-RU" sz="1800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Bookman Old Style" pitchFamily="18" charset="0"/>
              </a:rPr>
              <a:t>с ограниченными возможностями здоровья, обусловленными тяжелыми нарушениями речи</a:t>
            </a:r>
            <a:endParaRPr lang="ru-RU" sz="1800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Bookman Old Style" pitchFamily="18" charset="0"/>
              </a:rPr>
              <a:t> на 20….. - 20….. учебный год.</a:t>
            </a:r>
            <a:endParaRPr lang="ru-RU" sz="1800" dirty="0" smtClean="0">
              <a:latin typeface="Bookman Old Style" pitchFamily="18" charset="0"/>
            </a:endParaRPr>
          </a:p>
          <a:p>
            <a:pPr lvl="0">
              <a:buNone/>
            </a:pPr>
            <a:r>
              <a:rPr lang="ru-RU" sz="1800" b="1" dirty="0" smtClean="0">
                <a:latin typeface="Bookman Old Style" pitchFamily="18" charset="0"/>
              </a:rPr>
              <a:t>Общие сведения</a:t>
            </a:r>
            <a:endParaRPr lang="ru-RU" sz="18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Bookman Old Style" pitchFamily="18" charset="0"/>
              </a:rPr>
              <a:t>Ф.И.О. ребенка</a:t>
            </a:r>
            <a:r>
              <a:rPr lang="ru-RU" sz="1800" dirty="0" smtClean="0">
                <a:latin typeface="Bookman Old Style" pitchFamily="18" charset="0"/>
              </a:rPr>
              <a:t>  _________________________</a:t>
            </a:r>
          </a:p>
          <a:p>
            <a:pPr>
              <a:buNone/>
            </a:pPr>
            <a:r>
              <a:rPr lang="ru-RU" sz="1800" b="1" dirty="0" smtClean="0">
                <a:latin typeface="Bookman Old Style" pitchFamily="18" charset="0"/>
              </a:rPr>
              <a:t>Группа «Звездочка», средний дошкольный возраст</a:t>
            </a:r>
            <a:endParaRPr lang="ru-RU" sz="18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Bookman Old Style" pitchFamily="18" charset="0"/>
              </a:rPr>
              <a:t>   </a:t>
            </a:r>
            <a:r>
              <a:rPr lang="ru-RU" sz="1800" dirty="0" smtClean="0">
                <a:latin typeface="Bookman Old Style" pitchFamily="18" charset="0"/>
              </a:rPr>
              <a:t>  </a:t>
            </a:r>
            <a:r>
              <a:rPr lang="ru-RU" sz="1800" b="1" dirty="0" smtClean="0">
                <a:latin typeface="Bookman Old Style" pitchFamily="18" charset="0"/>
              </a:rPr>
              <a:t>Дата рождения </a:t>
            </a:r>
            <a:r>
              <a:rPr lang="ru-RU" sz="1800" u="sng" dirty="0" smtClean="0">
                <a:latin typeface="Bookman Old Style" pitchFamily="18" charset="0"/>
              </a:rPr>
              <a:t>29.09. 2014 год</a:t>
            </a:r>
            <a:endParaRPr lang="ru-RU" sz="18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Bookman Old Style" pitchFamily="18" charset="0"/>
              </a:rPr>
              <a:t>Ф.И.О. родителей (законных представителей)</a:t>
            </a:r>
            <a:r>
              <a:rPr lang="ru-RU" sz="1800" dirty="0" smtClean="0">
                <a:latin typeface="Bookman Old Style" pitchFamily="18" charset="0"/>
              </a:rPr>
              <a:t> ______________________________________________________________</a:t>
            </a:r>
          </a:p>
          <a:p>
            <a:pPr>
              <a:buNone/>
            </a:pPr>
            <a:r>
              <a:rPr lang="ru-RU" sz="1600" dirty="0" smtClean="0">
                <a:latin typeface="Bookman Old Style" pitchFamily="18" charset="0"/>
              </a:rPr>
              <a:t> 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052736"/>
            <a:ext cx="24482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ookman Old Style" pitchFamily="18" charset="0"/>
              </a:rPr>
              <a:t>СОГЛАСОВАНО</a:t>
            </a:r>
          </a:p>
          <a:p>
            <a:r>
              <a:rPr lang="ru-RU" sz="1400" dirty="0" smtClean="0">
                <a:latin typeface="Bookman Old Style" pitchFamily="18" charset="0"/>
              </a:rPr>
              <a:t>Педагогическим советом</a:t>
            </a:r>
          </a:p>
          <a:p>
            <a:r>
              <a:rPr lang="ru-RU" sz="1400" dirty="0" smtClean="0">
                <a:latin typeface="Bookman Old Style" pitchFamily="18" charset="0"/>
              </a:rPr>
              <a:t>Протокол  № ……</a:t>
            </a:r>
          </a:p>
          <a:p>
            <a:r>
              <a:rPr lang="ru-RU" sz="1400" dirty="0" smtClean="0">
                <a:latin typeface="Bookman Old Style" pitchFamily="18" charset="0"/>
              </a:rPr>
              <a:t>от  13.09. 2018 г</a:t>
            </a:r>
          </a:p>
          <a:p>
            <a:endParaRPr lang="ru-RU" sz="1100" dirty="0" smtClean="0">
              <a:latin typeface="Bookman Old Style" pitchFamily="18" charset="0"/>
            </a:endParaRPr>
          </a:p>
          <a:p>
            <a:endParaRPr lang="ru-RU" sz="1100" dirty="0" smtClean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1052736"/>
            <a:ext cx="24482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Bookman Old Style" pitchFamily="18" charset="0"/>
              </a:rPr>
              <a:t>УТВЕРЖДЕНО</a:t>
            </a:r>
          </a:p>
          <a:p>
            <a:pPr algn="r"/>
            <a:r>
              <a:rPr lang="ru-RU" sz="1400" dirty="0" smtClean="0">
                <a:latin typeface="Bookman Old Style" pitchFamily="18" charset="0"/>
              </a:rPr>
              <a:t>Заведующий МДОУ</a:t>
            </a:r>
          </a:p>
          <a:p>
            <a:pPr algn="r"/>
            <a:r>
              <a:rPr lang="ru-RU" sz="1400" dirty="0" smtClean="0">
                <a:latin typeface="Bookman Old Style" pitchFamily="18" charset="0"/>
              </a:rPr>
              <a:t>«Детский сад №….»</a:t>
            </a:r>
          </a:p>
          <a:p>
            <a:pPr algn="r"/>
            <a:r>
              <a:rPr lang="ru-RU" sz="1400" i="1" u="sng" dirty="0" smtClean="0">
                <a:latin typeface="Bookman Old Style" pitchFamily="18" charset="0"/>
              </a:rPr>
              <a:t>ФИО руководителя</a:t>
            </a:r>
          </a:p>
          <a:p>
            <a:pPr algn="r"/>
            <a:r>
              <a:rPr lang="ru-RU" sz="1400" dirty="0" smtClean="0">
                <a:latin typeface="Bookman Old Style" pitchFamily="18" charset="0"/>
              </a:rPr>
              <a:t>Протокол  № ……</a:t>
            </a:r>
          </a:p>
          <a:p>
            <a:pPr algn="r"/>
            <a:r>
              <a:rPr lang="ru-RU" sz="1400" dirty="0" smtClean="0">
                <a:latin typeface="Bookman Old Style" pitchFamily="18" charset="0"/>
              </a:rPr>
              <a:t>от  13.09. 2018 г</a:t>
            </a:r>
          </a:p>
          <a:p>
            <a:pPr algn="r"/>
            <a:endParaRPr lang="ru-RU" sz="1100" dirty="0" smtClean="0">
              <a:latin typeface="Bookman Old Style" pitchFamily="18" charset="0"/>
            </a:endParaRPr>
          </a:p>
          <a:p>
            <a:pPr algn="r"/>
            <a:endParaRPr lang="ru-RU" sz="11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0405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Bookman Old Style" pitchFamily="18" charset="0"/>
              </a:rPr>
              <a:t>Пояснительная записка</a:t>
            </a:r>
            <a:br>
              <a:rPr lang="ru-RU" sz="3200" b="1" i="1" dirty="0" smtClean="0">
                <a:latin typeface="Bookman Old Style" pitchFamily="18" charset="0"/>
              </a:rPr>
            </a:b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688632"/>
          </a:xfr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34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Bookman Old Style" pitchFamily="18" charset="0"/>
              </a:rPr>
              <a:t>Ф.И.О. воспитателей группы: ___________________________________</a:t>
            </a:r>
            <a:endParaRPr lang="ru-RU" sz="6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Bookman Old Style" pitchFamily="18" charset="0"/>
              </a:rPr>
              <a:t>Инструктор по физ. культуре: ___________________________________</a:t>
            </a:r>
            <a:endParaRPr lang="ru-RU" sz="6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Bookman Old Style" pitchFamily="18" charset="0"/>
              </a:rPr>
              <a:t>Преподаватель по ИЗО деятельности: </a:t>
            </a:r>
            <a:r>
              <a:rPr lang="ru-RU" sz="6400" dirty="0" smtClean="0">
                <a:latin typeface="Bookman Old Style" pitchFamily="18" charset="0"/>
              </a:rPr>
              <a:t>___________________________</a:t>
            </a:r>
          </a:p>
          <a:p>
            <a:pPr>
              <a:buNone/>
            </a:pPr>
            <a:r>
              <a:rPr lang="ru-RU" sz="6400" b="1" dirty="0" smtClean="0">
                <a:latin typeface="Bookman Old Style" pitchFamily="18" charset="0"/>
              </a:rPr>
              <a:t>Музыка: </a:t>
            </a:r>
            <a:r>
              <a:rPr lang="ru-RU" sz="6400" dirty="0" smtClean="0">
                <a:latin typeface="Bookman Old Style" pitchFamily="18" charset="0"/>
              </a:rPr>
              <a:t>__________________________________</a:t>
            </a:r>
          </a:p>
          <a:p>
            <a:pPr>
              <a:buNone/>
            </a:pPr>
            <a:r>
              <a:rPr lang="ru-RU" sz="6400" b="1" dirty="0" smtClean="0">
                <a:latin typeface="Bookman Old Style" pitchFamily="18" charset="0"/>
              </a:rPr>
              <a:t>Ф.И.О. специалистов сопровождения:</a:t>
            </a:r>
            <a:endParaRPr lang="ru-RU" sz="6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Bookman Old Style" pitchFamily="18" charset="0"/>
              </a:rPr>
              <a:t>Учитель-логопед ________________________________</a:t>
            </a:r>
            <a:endParaRPr lang="ru-RU" sz="6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Bookman Old Style" pitchFamily="18" charset="0"/>
              </a:rPr>
              <a:t>Педагог – психолог ________________________________</a:t>
            </a:r>
            <a:endParaRPr lang="ru-RU" sz="6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Bookman Old Style" pitchFamily="18" charset="0"/>
              </a:rPr>
              <a:t>Заключение и рекомендации ТПМПК г. Ярославля от </a:t>
            </a:r>
            <a:r>
              <a:rPr lang="ru-RU" sz="6400" b="1" u="sng" dirty="0" smtClean="0">
                <a:latin typeface="Bookman Old Style" pitchFamily="18" charset="0"/>
              </a:rPr>
              <a:t>04.06.2018</a:t>
            </a:r>
            <a:r>
              <a:rPr lang="ru-RU" sz="6400" b="1" dirty="0" smtClean="0">
                <a:latin typeface="Bookman Old Style" pitchFamily="18" charset="0"/>
              </a:rPr>
              <a:t> года, №_______:</a:t>
            </a:r>
            <a:endParaRPr lang="ru-RU" sz="6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6400" i="1" dirty="0" smtClean="0">
                <a:latin typeface="Bookman Old Style" pitchFamily="18" charset="0"/>
              </a:rPr>
              <a:t>Выявлены ограниченные возможности здоровья, обусловленные тяжелыми нарушениями речи.</a:t>
            </a:r>
            <a:endParaRPr lang="ru-RU" sz="6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6400" i="1" dirty="0" smtClean="0">
                <a:latin typeface="Bookman Old Style" pitchFamily="18" charset="0"/>
              </a:rPr>
              <a:t>Образовательная организация. Группа компенсирующей направленности для детей с тяжелыми нарушениями речи сроком на три года. Адаптированная образовательная программа дошкольного образования для детей с ограниченными возможностями здоровья с тяжелыми нарушениями речи.</a:t>
            </a:r>
            <a:endParaRPr lang="ru-RU" sz="6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Bookman Old Style" pitchFamily="18" charset="0"/>
              </a:rPr>
              <a:t>Специальные образовательные условия:</a:t>
            </a:r>
            <a:endParaRPr lang="ru-RU" sz="6400" dirty="0" smtClean="0">
              <a:latin typeface="Bookman Old Style" pitchFamily="18" charset="0"/>
            </a:endParaRPr>
          </a:p>
          <a:p>
            <a:pPr lvl="0">
              <a:buNone/>
            </a:pPr>
            <a:r>
              <a:rPr lang="ru-RU" sz="6400" dirty="0" smtClean="0">
                <a:latin typeface="Bookman Old Style" pitchFamily="18" charset="0"/>
              </a:rPr>
              <a:t>Использование специальных учебно-методических пособий и дидактических материалов.</a:t>
            </a:r>
          </a:p>
          <a:p>
            <a:pPr lvl="0">
              <a:buNone/>
            </a:pPr>
            <a:r>
              <a:rPr lang="ru-RU" sz="6400" dirty="0" smtClean="0">
                <a:latin typeface="Bookman Old Style" pitchFamily="18" charset="0"/>
              </a:rPr>
              <a:t>Использование наглядных, практических и словесных методов обучения и воспитания с учетом психофизического состояния ребенка.</a:t>
            </a:r>
          </a:p>
          <a:p>
            <a:pPr>
              <a:buNone/>
            </a:pPr>
            <a:r>
              <a:rPr lang="ru-RU" sz="6400" b="1" dirty="0" smtClean="0">
                <a:latin typeface="Bookman Old Style" pitchFamily="18" charset="0"/>
              </a:rPr>
              <a:t>Оказание </a:t>
            </a:r>
            <a:r>
              <a:rPr lang="ru-RU" sz="6400" b="1" dirty="0" err="1" smtClean="0">
                <a:latin typeface="Bookman Old Style" pitchFamily="18" charset="0"/>
              </a:rPr>
              <a:t>психолого</a:t>
            </a:r>
            <a:r>
              <a:rPr lang="ru-RU" sz="6400" b="1" dirty="0" smtClean="0">
                <a:latin typeface="Bookman Old Style" pitchFamily="18" charset="0"/>
              </a:rPr>
              <a:t>–медико-педагогической помощи:</a:t>
            </a:r>
            <a:endParaRPr lang="ru-RU" sz="6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Bookman Old Style" pitchFamily="18" charset="0"/>
              </a:rPr>
              <a:t>- наблюдение у офтальмолога.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34082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i="1" dirty="0" smtClean="0">
                <a:latin typeface="Bookman Old Style" pitchFamily="18" charset="0"/>
              </a:rPr>
              <a:t>Цели и задачи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sz="24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2400" b="1" dirty="0" smtClean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980728"/>
            <a:ext cx="7848872" cy="576064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</a:pPr>
            <a:r>
              <a:rPr lang="ru-RU" sz="2800" b="1" dirty="0" smtClean="0">
                <a:latin typeface="Bookman Old Style" pitchFamily="18" charset="0"/>
              </a:rPr>
              <a:t> </a:t>
            </a:r>
            <a:r>
              <a:rPr lang="ru-RU" sz="6400" b="1" dirty="0" smtClean="0">
                <a:latin typeface="Bookman Old Style" pitchFamily="18" charset="0"/>
              </a:rPr>
              <a:t>Цель   программы:  </a:t>
            </a:r>
            <a:r>
              <a:rPr lang="ru-RU" sz="6400" dirty="0" smtClean="0">
                <a:latin typeface="Bookman Old Style" pitchFamily="18" charset="0"/>
              </a:rPr>
              <a:t>обеспечение  комплексного психолого-педагогического и логопедического сопровождения обучающегося   с ограниченными возможностями здоровья, обусловленными  тяжелыми нарушениями речи, направленное на оптимальное освоение программы дошкольного образования в условиях инклюзии.</a:t>
            </a:r>
            <a:endParaRPr lang="ru-RU" sz="3200" dirty="0" smtClean="0">
              <a:latin typeface="Bookman Old Style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</a:pPr>
            <a:r>
              <a:rPr lang="ru-RU" dirty="0" smtClean="0">
                <a:latin typeface="Bookman Old Style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</a:pPr>
            <a:r>
              <a:rPr lang="ru-RU" sz="4000" dirty="0" smtClean="0">
                <a:latin typeface="Bookman Old Style" pitchFamily="18" charset="0"/>
              </a:rPr>
              <a:t> </a:t>
            </a:r>
            <a:r>
              <a:rPr lang="ru-RU" sz="7200" b="1" dirty="0" smtClean="0">
                <a:latin typeface="Bookman Old Style" pitchFamily="18" charset="0"/>
              </a:rPr>
              <a:t>Задачи:</a:t>
            </a:r>
            <a:endParaRPr lang="ru-RU" sz="4000" b="1" dirty="0" smtClean="0">
              <a:latin typeface="Bookman Old Style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6400" dirty="0" smtClean="0">
                <a:latin typeface="Bookman Old Style" pitchFamily="18" charset="0"/>
              </a:rPr>
              <a:t>Создавать возможности для осуществления </a:t>
            </a:r>
            <a:r>
              <a:rPr lang="ru-RU" sz="6400" dirty="0" err="1" smtClean="0">
                <a:latin typeface="Bookman Old Style" pitchFamily="18" charset="0"/>
              </a:rPr>
              <a:t>коррекционно</a:t>
            </a:r>
            <a:r>
              <a:rPr lang="ru-RU" sz="6400" dirty="0" smtClean="0">
                <a:latin typeface="Bookman Old Style" pitchFamily="18" charset="0"/>
              </a:rPr>
              <a:t>- образовательной  деятельности  в  условиях образовательной инклюзии.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6400" dirty="0" smtClean="0">
                <a:latin typeface="Bookman Old Style" pitchFamily="18" charset="0"/>
              </a:rPr>
              <a:t>Осуществлять коррекцию речевых нарушений.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6400" dirty="0" smtClean="0">
                <a:latin typeface="Bookman Old Style" pitchFamily="18" charset="0"/>
              </a:rPr>
              <a:t>Учитывать особые образовательные потребности детей дошкольного возраста с тяжелыми нарушениями речи.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6400" dirty="0" smtClean="0">
                <a:latin typeface="Bookman Old Style" pitchFamily="18" charset="0"/>
              </a:rPr>
              <a:t>Формировать предпосылки к учебной деятельности.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6400" dirty="0" smtClean="0">
                <a:latin typeface="Bookman Old Style" pitchFamily="18" charset="0"/>
              </a:rPr>
              <a:t>Стимулировать развитие ребенка во всех видах деятельности.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6400" dirty="0" smtClean="0">
                <a:latin typeface="Bookman Old Style" pitchFamily="18" charset="0"/>
              </a:rPr>
              <a:t>Осуществлять преемственность в работе с родителями воспитанников, сотрудниками ДОУ и специалистами медицинских учреждений.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</a:pPr>
            <a:endParaRPr lang="ru-RU" sz="11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75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3408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i="1" kern="1200" dirty="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rPr>
              <a:t>Создание специальных условий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latin typeface="Bookman Old Style" pitchFamily="18" charset="0"/>
              </a:rPr>
              <a:t> </a:t>
            </a:r>
            <a:endParaRPr lang="ru-RU" sz="2400" dirty="0" smtClean="0">
              <a:latin typeface="Bookman Old Style" pitchFamily="18" charset="0"/>
            </a:endParaRPr>
          </a:p>
          <a:p>
            <a:pPr lvl="0">
              <a:buNone/>
            </a:pPr>
            <a:endParaRPr lang="ru-RU" sz="24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2400" b="1" i="1" dirty="0" smtClean="0">
              <a:latin typeface="Bookman Old Style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5683995"/>
              </p:ext>
            </p:extLst>
          </p:nvPr>
        </p:nvGraphicFramePr>
        <p:xfrm>
          <a:off x="323529" y="1124745"/>
          <a:ext cx="8280920" cy="534924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04895"/>
                <a:gridCol w="3673178"/>
                <a:gridCol w="1637766"/>
                <a:gridCol w="1265081"/>
              </a:tblGrid>
              <a:tr h="4294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latin typeface="Bookman Old Style" pitchFamily="18" charset="0"/>
                        </a:rPr>
                        <a:t>направления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latin typeface="Bookman Old Style" pitchFamily="18" charset="0"/>
                        </a:rPr>
                        <a:t>содержание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latin typeface="Bookman Old Style" pitchFamily="18" charset="0"/>
                        </a:rPr>
                        <a:t>ответственный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latin typeface="Bookman Old Style" pitchFamily="18" charset="0"/>
                        </a:rPr>
                        <a:t>сроки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 anchor="ctr">
                    <a:solidFill>
                      <a:schemeClr val="bg1"/>
                    </a:solidFill>
                  </a:tcPr>
                </a:tc>
              </a:tr>
              <a:tr h="174115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Bookman Old Style" pitchFamily="18" charset="0"/>
                        </a:rPr>
                        <a:t>Специальная методическая литература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Bookman Old Style" pitchFamily="18" charset="0"/>
                        </a:rPr>
                        <a:t>Основная образовательная программа ДОУ,  Учебно-методический комплекс «Мир открытий», Комплексная образовательная программа дошкольного образования для детей с тяжелыми нарушениями речи с3до7 лет под ред. </a:t>
                      </a:r>
                      <a:r>
                        <a:rPr lang="ru-RU" sz="1400" kern="1200" dirty="0" err="1">
                          <a:latin typeface="Bookman Old Style" pitchFamily="18" charset="0"/>
                        </a:rPr>
                        <a:t>Нищевой</a:t>
                      </a:r>
                      <a:r>
                        <a:rPr lang="ru-RU" sz="1400" kern="1200" dirty="0">
                          <a:latin typeface="Bookman Old Style" pitchFamily="18" charset="0"/>
                        </a:rPr>
                        <a:t> Н.В</a:t>
                      </a:r>
                      <a:r>
                        <a:rPr lang="ru-RU" sz="1400" kern="1200" dirty="0" smtClean="0">
                          <a:latin typeface="Bookman Old Style" pitchFamily="18" charset="0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Bookman Old Style" pitchFamily="18" charset="0"/>
                        </a:rPr>
                        <a:t>Старший </a:t>
                      </a:r>
                      <a:r>
                        <a:rPr lang="ru-RU" sz="1400" kern="1200" dirty="0" smtClean="0">
                          <a:latin typeface="Bookman Old Style" pitchFamily="18" charset="0"/>
                        </a:rPr>
                        <a:t>воспитатель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Bookman Old Style" pitchFamily="18" charset="0"/>
                        </a:rPr>
                        <a:t>на период обучения</a:t>
                      </a:r>
                      <a:endParaRPr lang="ru-RU" sz="1400" kern="120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>
                    <a:solidFill>
                      <a:schemeClr val="bg1"/>
                    </a:solidFill>
                  </a:tcPr>
                </a:tc>
              </a:tr>
              <a:tr h="22106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Bookman Old Style" pitchFamily="18" charset="0"/>
                        </a:rPr>
                        <a:t>Специальные методы организации и осуществления образовательной и коррекционной деятельности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Bookman Old Style" pitchFamily="18" charset="0"/>
                        </a:rPr>
                        <a:t>Словесные, наглядные, практические, репродуктивные и проблемно-поисковые, методы самостоятельной работы и под руководством педагога.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Bookman Old Style" pitchFamily="18" charset="0"/>
                        </a:rPr>
                        <a:t>Методы стимулирования и мотивации учебно-познавательной деятельности: методы стимулирования и мотивации к деятельности.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Bookman Old Style" pitchFamily="18" charset="0"/>
                        </a:rPr>
                        <a:t>Старший </a:t>
                      </a:r>
                      <a:r>
                        <a:rPr lang="ru-RU" sz="1400" kern="1200" dirty="0" smtClean="0">
                          <a:latin typeface="Bookman Old Style" pitchFamily="18" charset="0"/>
                        </a:rPr>
                        <a:t>воспитатель</a:t>
                      </a:r>
                      <a:endParaRPr lang="ru-RU" sz="1400" kern="1200" dirty="0">
                        <a:latin typeface="Bookman Old Style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 smtClean="0">
                        <a:latin typeface="Bookman Old Style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Bookman Old Style" pitchFamily="18" charset="0"/>
                        </a:rPr>
                        <a:t>Воспитатели:</a:t>
                      </a:r>
                      <a:endParaRPr lang="ru-RU" sz="1400" kern="1200" dirty="0">
                        <a:latin typeface="Bookman Old Style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 smtClean="0">
                        <a:latin typeface="Bookman Old Style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Bookman Old Style" pitchFamily="18" charset="0"/>
                        </a:rPr>
                        <a:t>Учитель-логопед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Bookman Old Style" pitchFamily="18" charset="0"/>
                        </a:rPr>
                        <a:t>на период обучения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>
                    <a:solidFill>
                      <a:schemeClr val="bg1"/>
                    </a:solidFill>
                  </a:tcPr>
                </a:tc>
              </a:tr>
              <a:tr h="74620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Bookman Old Style" pitchFamily="18" charset="0"/>
                        </a:rPr>
                        <a:t>Оборудование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Bookman Old Style" pitchFamily="18" charset="0"/>
                        </a:rPr>
                        <a:t>Интерактивная доска, проектор, компьютер, </a:t>
                      </a:r>
                      <a:r>
                        <a:rPr lang="en-US" sz="1400" kern="1200" dirty="0">
                          <a:latin typeface="Bookman Old Style" pitchFamily="18" charset="0"/>
                        </a:rPr>
                        <a:t>DVD</a:t>
                      </a:r>
                      <a:r>
                        <a:rPr lang="ru-RU" sz="1400" kern="1200" dirty="0">
                          <a:latin typeface="Bookman Old Style" pitchFamily="18" charset="0"/>
                        </a:rPr>
                        <a:t>-плеер, </a:t>
                      </a:r>
                      <a:r>
                        <a:rPr lang="en-US" sz="1400" kern="1200" dirty="0">
                          <a:latin typeface="Bookman Old Style" pitchFamily="18" charset="0"/>
                        </a:rPr>
                        <a:t>DVD</a:t>
                      </a:r>
                      <a:r>
                        <a:rPr lang="ru-RU" sz="1400" kern="1200" dirty="0">
                          <a:latin typeface="Bookman Old Style" pitchFamily="18" charset="0"/>
                        </a:rPr>
                        <a:t>-диски. </a:t>
                      </a:r>
                      <a:endParaRPr lang="ru-RU" sz="1400" kern="1200" dirty="0" smtClean="0">
                        <a:latin typeface="Bookman Old Style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Bookman Old Style" pitchFamily="18" charset="0"/>
                        </a:rPr>
                        <a:t>Старший </a:t>
                      </a:r>
                      <a:r>
                        <a:rPr lang="ru-RU" sz="1400" kern="1200" dirty="0" smtClean="0">
                          <a:latin typeface="Bookman Old Style" pitchFamily="18" charset="0"/>
                        </a:rPr>
                        <a:t>воспитатель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Bookman Old Style" pitchFamily="18" charset="0"/>
                        </a:rPr>
                        <a:t>на период обучения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46806" marR="46806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280313" cy="634082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Содержание индивидуальной образовательной деятельности</a:t>
            </a:r>
            <a:r>
              <a:rPr lang="ru-RU" sz="1400" i="1" dirty="0" smtClean="0">
                <a:latin typeface="Bookman Old Style" pitchFamily="18" charset="0"/>
                <a:cs typeface="Arial" pitchFamily="34" charset="0"/>
              </a:rPr>
              <a:t/>
            </a:r>
            <a:br>
              <a:rPr lang="ru-RU" sz="1400" i="1" dirty="0" smtClean="0">
                <a:latin typeface="Bookman Old Style" pitchFamily="18" charset="0"/>
                <a:cs typeface="Arial" pitchFamily="34" charset="0"/>
              </a:rPr>
            </a:b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b="1" i="1" dirty="0" smtClean="0">
                <a:latin typeface="Bookman Old Style" pitchFamily="18" charset="0"/>
              </a:rPr>
              <a:t> </a:t>
            </a:r>
          </a:p>
          <a:p>
            <a:endParaRPr lang="ru-RU" sz="2400" dirty="0" smtClean="0">
              <a:latin typeface="Bookman Old Style" pitchFamily="18" charset="0"/>
            </a:endParaRPr>
          </a:p>
          <a:p>
            <a:pPr lvl="0">
              <a:buNone/>
            </a:pPr>
            <a:endParaRPr lang="ru-RU" sz="24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2400" b="1" i="1" dirty="0" smtClean="0"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8836296"/>
              </p:ext>
            </p:extLst>
          </p:nvPr>
        </p:nvGraphicFramePr>
        <p:xfrm>
          <a:off x="251520" y="1700808"/>
          <a:ext cx="8712968" cy="473158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61167"/>
                <a:gridCol w="4230962"/>
                <a:gridCol w="2120839"/>
              </a:tblGrid>
              <a:tr h="759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Bookman Old Style" pitchFamily="18" charset="0"/>
                        </a:rPr>
                        <a:t>Образовательная область</a:t>
                      </a:r>
                      <a:endParaRPr lang="ru-RU" sz="11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4517" marR="4451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Bookman Old Style" pitchFamily="18" charset="0"/>
                        </a:rPr>
                        <a:t>Содержание деятельности</a:t>
                      </a:r>
                      <a:endParaRPr lang="ru-RU" sz="11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4517" marR="4451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Bookman Old Style" pitchFamily="18" charset="0"/>
                        </a:rPr>
                        <a:t>Ответственный педагог</a:t>
                      </a:r>
                      <a:endParaRPr lang="ru-RU" sz="11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4517" marR="44517" marT="0" marB="0" anchor="ctr">
                    <a:solidFill>
                      <a:schemeClr val="bg1"/>
                    </a:solidFill>
                  </a:tcPr>
                </a:tc>
              </a:tr>
              <a:tr h="3201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Речевое развитие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Иметь соответствующий возрасту словарный запас, называть предметы, их качества, свойства, действия (существительные, прилагательные, глаголы). Правильно употреблять слова, обозначающие пространственные отношения, согласовывать существительные и прилагательные в роде, числе и падеже, ориентироваться на окончание слов, образовывать формы глаголов.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Учитель-логопед , воспитатель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17" marR="44517" marT="0" marB="0">
                    <a:solidFill>
                      <a:schemeClr val="bg1"/>
                    </a:solidFill>
                  </a:tcPr>
                </a:tc>
              </a:tr>
              <a:tr h="591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Физическое развитие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Действовать с предложенными правилами в совместных подвижных играх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Физкультурный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работник, воспитатель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17" marR="44517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611560" y="1196752"/>
            <a:ext cx="74909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 20___- 20___  учебный год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340768"/>
          <a:ext cx="8280920" cy="49685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50866"/>
                <a:gridCol w="2065624"/>
                <a:gridCol w="2483587"/>
                <a:gridCol w="1780843"/>
              </a:tblGrid>
              <a:tr h="653636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Необходимый специалист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Направление деятельности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Задачи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Режим и формы работы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314916"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Учитель-логопед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Формирование устной речи как средства коммуникации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Коррекция имеющегося речевого нарушения;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-фонетической стороны речи,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-фонематического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восприятия,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лексики,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-грамматического строя речи,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связной речи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Подгрупповые занятия 2 раза в неделю; индивидуальные занятия  2 раза в неделю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327139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  <a:tabLst>
                <a:tab pos="588963" algn="l"/>
              </a:tabLst>
            </a:pPr>
            <a:r>
              <a:rPr lang="ru-RU" sz="2400" b="1" i="1" dirty="0" smtClean="0">
                <a:latin typeface="Bookman Old Style" pitchFamily="18" charset="0"/>
              </a:rPr>
              <a:t>Психолого-педагогическое и логопедическое сопровождение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34082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1" dirty="0" smtClean="0">
                <a:latin typeface="Bookman Old Style" pitchFamily="18" charset="0"/>
              </a:rPr>
              <a:t>Индивидуальный учебный план</a:t>
            </a:r>
            <a:r>
              <a:rPr lang="ru-RU" sz="3100" dirty="0" smtClean="0">
                <a:latin typeface="Bookman Old Style" pitchFamily="18" charset="0"/>
              </a:rPr>
              <a:t>. </a:t>
            </a:r>
            <a:br>
              <a:rPr lang="ru-RU" sz="3100" dirty="0" smtClean="0"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2520280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ru-RU" sz="1400" dirty="0" smtClean="0">
                <a:latin typeface="Bookman Old Style" pitchFamily="18" charset="0"/>
              </a:rPr>
              <a:t>Возможно варьирование внутри содержания </a:t>
            </a:r>
          </a:p>
          <a:p>
            <a:pPr lvl="0">
              <a:buNone/>
            </a:pPr>
            <a:r>
              <a:rPr lang="ru-RU" sz="1400" dirty="0" smtClean="0">
                <a:latin typeface="Bookman Old Style" pitchFamily="18" charset="0"/>
              </a:rPr>
              <a:t>индивидуальной программы путем усиления отдельных </a:t>
            </a:r>
          </a:p>
          <a:p>
            <a:pPr lvl="0">
              <a:buNone/>
            </a:pPr>
            <a:r>
              <a:rPr lang="ru-RU" sz="1400" dirty="0" smtClean="0">
                <a:latin typeface="Bookman Old Style" pitchFamily="18" charset="0"/>
              </a:rPr>
              <a:t>разделов. </a:t>
            </a:r>
          </a:p>
          <a:p>
            <a:pPr>
              <a:buNone/>
            </a:pPr>
            <a:r>
              <a:rPr lang="ru-RU" sz="1400" dirty="0" smtClean="0">
                <a:latin typeface="Bookman Old Style" pitchFamily="18" charset="0"/>
              </a:rPr>
              <a:t>    Варьирование на уровне содержания индивидуальной</a:t>
            </a:r>
          </a:p>
          <a:p>
            <a:pPr>
              <a:buNone/>
            </a:pPr>
            <a:r>
              <a:rPr lang="ru-RU" sz="1400" dirty="0" smtClean="0">
                <a:latin typeface="Bookman Old Style" pitchFamily="18" charset="0"/>
              </a:rPr>
              <a:t>образовательной программы осуществляется путем </a:t>
            </a:r>
          </a:p>
          <a:p>
            <a:pPr marL="720000"/>
            <a:r>
              <a:rPr lang="ru-RU" sz="1400" dirty="0" smtClean="0">
                <a:latin typeface="Bookman Old Style" pitchFamily="18" charset="0"/>
              </a:rPr>
              <a:t>перепланировки количества часов в структурных единицах программы;</a:t>
            </a:r>
          </a:p>
          <a:p>
            <a:pPr marL="720000"/>
            <a:r>
              <a:rPr lang="ru-RU" sz="1400" dirty="0" smtClean="0">
                <a:latin typeface="Bookman Old Style" pitchFamily="18" charset="0"/>
              </a:rPr>
              <a:t> изменения последовательности изучения отдельных разделов программы, </a:t>
            </a:r>
          </a:p>
          <a:p>
            <a:pPr marL="720000"/>
            <a:r>
              <a:rPr lang="ru-RU" sz="1400" dirty="0" smtClean="0">
                <a:latin typeface="Bookman Old Style" pitchFamily="18" charset="0"/>
              </a:rPr>
              <a:t>увеличения объема интегрированных занятий внутри индивидуальной программы</a:t>
            </a:r>
          </a:p>
          <a:p>
            <a:pPr marL="720000"/>
            <a:r>
              <a:rPr lang="ru-RU" sz="1400" dirty="0" smtClean="0">
                <a:latin typeface="Bookman Old Style" pitchFamily="18" charset="0"/>
              </a:rPr>
              <a:t>параллельное проведение занятий воспитатели с детьми с нормой развития  и узкого специалиста с детьми с ОВЗ</a:t>
            </a:r>
          </a:p>
          <a:p>
            <a:pPr marL="720000"/>
            <a:endParaRPr lang="ru-RU" sz="1400" dirty="0" smtClean="0">
              <a:latin typeface="Bookman Old Style" pitchFamily="18" charset="0"/>
            </a:endParaRPr>
          </a:p>
          <a:p>
            <a:pPr marL="720000"/>
            <a:endParaRPr lang="ru-RU" sz="1400" dirty="0" smtClean="0">
              <a:latin typeface="Bookman Old Style" pitchFamily="18" charset="0"/>
            </a:endParaRPr>
          </a:p>
          <a:p>
            <a:pPr marL="720000"/>
            <a:endParaRPr lang="ru-RU" sz="1400" dirty="0" smtClean="0">
              <a:latin typeface="Bookman Old Style" pitchFamily="18" charset="0"/>
            </a:endParaRPr>
          </a:p>
          <a:p>
            <a:pPr marL="720000"/>
            <a:endParaRPr lang="ru-RU" sz="1800" dirty="0" smtClean="0">
              <a:latin typeface="Bookman Old Style" pitchFamily="18" charset="0"/>
            </a:endParaRPr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683568" y="2996952"/>
            <a:ext cx="720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Индивидуальный учебный план на 2018-2019 учебный год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3568" y="3429001"/>
          <a:ext cx="7776864" cy="3148764"/>
        </p:xfrm>
        <a:graphic>
          <a:graphicData uri="http://schemas.openxmlformats.org/drawingml/2006/table">
            <a:tbl>
              <a:tblPr/>
              <a:tblGrid>
                <a:gridCol w="2425253"/>
                <a:gridCol w="4520590"/>
                <a:gridCol w="831021"/>
              </a:tblGrid>
              <a:tr h="36003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Образовательные области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Часы в неделю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59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Познавательное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Познавательно-исследовательская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Математические представления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Окружающий мир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0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Речевое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Коммуникативная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Восприятие художественной литературы и фольклора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74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Художественно-эстетическое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Изобразительная: лепка, рисование, аппликация, художественный труд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131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Музыкальная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131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Конструирование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0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Физическое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Двигательная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02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13 по 25 минут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42" marR="48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042" marR="480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76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Международные 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2"/>
            <a:ext cx="799288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«Всеобщая декларация  прав человека»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 10 декабря 1948 года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Статья 1.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Все люди рождаются свободными  и равными в своем достоинстве и правах»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34082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1" dirty="0" smtClean="0">
                <a:latin typeface="Bookman Old Style" pitchFamily="18" charset="0"/>
              </a:rPr>
              <a:t>Индивидуальное расписание</a:t>
            </a:r>
            <a:r>
              <a:rPr lang="ru-RU" sz="3100" dirty="0" smtClean="0">
                <a:latin typeface="Bookman Old Style" pitchFamily="18" charset="0"/>
              </a:rPr>
              <a:t> </a:t>
            </a:r>
            <a:br>
              <a:rPr lang="ru-RU" sz="3100" dirty="0" smtClean="0"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340768"/>
            <a:ext cx="8640960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4930" name="Object 2"/>
          <p:cNvGraphicFramePr>
            <a:graphicFrameLocks noChangeAspect="1"/>
          </p:cNvGraphicFramePr>
          <p:nvPr/>
        </p:nvGraphicFramePr>
        <p:xfrm>
          <a:off x="-180528" y="1340768"/>
          <a:ext cx="9217024" cy="5328592"/>
        </p:xfrm>
        <a:graphic>
          <a:graphicData uri="http://schemas.openxmlformats.org/presentationml/2006/ole">
            <p:oleObj spid="_x0000_s124934" name="Документ" r:id="rId4" imgW="9395954" imgH="3558012" progId="Word.Document.12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46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787208" cy="214625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Bookman Old Style" pitchFamily="18" charset="0"/>
              </a:rPr>
              <a:t>Городской семинар</a:t>
            </a:r>
            <a:br>
              <a:rPr lang="ru-RU" sz="2000" dirty="0">
                <a:latin typeface="Bookman Old Style" pitchFamily="18" charset="0"/>
              </a:rPr>
            </a:br>
            <a:r>
              <a:rPr lang="ru-RU" sz="2000" dirty="0">
                <a:latin typeface="Bookman Old Style" pitchFamily="18" charset="0"/>
              </a:rPr>
              <a:t>для учителей-логопедов, старших воспитателей, педагогов-психологов</a:t>
            </a:r>
            <a:br>
              <a:rPr lang="ru-RU" sz="2000" dirty="0">
                <a:latin typeface="Bookman Old Style" pitchFamily="18" charset="0"/>
              </a:rPr>
            </a:br>
            <a:r>
              <a:rPr lang="ru-RU" sz="3600" b="1" dirty="0" smtClean="0">
                <a:latin typeface="Bookman Old Style" pitchFamily="18" charset="0"/>
              </a:rPr>
              <a:t>«</a:t>
            </a:r>
            <a:r>
              <a:rPr lang="ru-RU" sz="2200" b="1" dirty="0">
                <a:latin typeface="Bookman Old Style" pitchFamily="18" charset="0"/>
              </a:rPr>
              <a:t>Организация психолого-педагогического сопровождения детей с ограниченными возможностями здоровья в условиях образовательной инклюзии»</a:t>
            </a:r>
            <a:r>
              <a:rPr lang="ru-RU" sz="4000" dirty="0">
                <a:latin typeface="Bookman Old Style" pitchFamily="18" charset="0"/>
              </a:rPr>
              <a:t/>
            </a:r>
            <a:br>
              <a:rPr lang="ru-RU" sz="4000" dirty="0"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924944"/>
            <a:ext cx="8229600" cy="2448272"/>
          </a:xfrm>
          <a:ln>
            <a:noFill/>
          </a:ln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54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3BB61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ПРАКТИЧЕСКАЯ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54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3BB61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ЧАСТЬ</a:t>
            </a:r>
            <a:endParaRPr lang="ru-RU" sz="5400" b="1" dirty="0">
              <a:ln w="38100">
                <a:solidFill>
                  <a:schemeClr val="bg1"/>
                </a:solidFill>
                <a:prstDash val="solid"/>
              </a:ln>
              <a:solidFill>
                <a:srgbClr val="3BB61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60932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2020 </a:t>
            </a:r>
            <a:r>
              <a:rPr lang="ru-RU" b="1" dirty="0" smtClean="0">
                <a:latin typeface="Bookman Old Style" pitchFamily="18" charset="0"/>
              </a:rPr>
              <a:t>г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46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787208" cy="214625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Bookman Old Style" pitchFamily="18" charset="0"/>
              </a:rPr>
              <a:t>Городской семинар</a:t>
            </a:r>
            <a:br>
              <a:rPr lang="ru-RU" sz="2000" dirty="0">
                <a:latin typeface="Bookman Old Style" pitchFamily="18" charset="0"/>
              </a:rPr>
            </a:br>
            <a:r>
              <a:rPr lang="ru-RU" sz="2000" dirty="0">
                <a:latin typeface="Bookman Old Style" pitchFamily="18" charset="0"/>
              </a:rPr>
              <a:t>для учителей-логопедов, старших воспитателей, педагогов-психологов</a:t>
            </a:r>
            <a:br>
              <a:rPr lang="ru-RU" sz="2000" dirty="0">
                <a:latin typeface="Bookman Old Style" pitchFamily="18" charset="0"/>
              </a:rPr>
            </a:br>
            <a:r>
              <a:rPr lang="ru-RU" sz="3600" b="1" dirty="0" smtClean="0">
                <a:latin typeface="Bookman Old Style" pitchFamily="18" charset="0"/>
              </a:rPr>
              <a:t>«</a:t>
            </a:r>
            <a:r>
              <a:rPr lang="ru-RU" sz="2200" b="1" dirty="0">
                <a:latin typeface="Bookman Old Style" pitchFamily="18" charset="0"/>
              </a:rPr>
              <a:t>Организация психолого-педагогического сопровождения детей с ограниченными возможностями здоровья в условиях образовательной инклюзии»</a:t>
            </a:r>
            <a:r>
              <a:rPr lang="ru-RU" sz="4000" dirty="0">
                <a:latin typeface="Bookman Old Style" pitchFamily="18" charset="0"/>
              </a:rPr>
              <a:t/>
            </a:r>
            <a:br>
              <a:rPr lang="ru-RU" sz="4000" dirty="0"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140968"/>
            <a:ext cx="8229600" cy="2448272"/>
          </a:xfrm>
          <a:ln>
            <a:noFill/>
          </a:ln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54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3BB61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ДИСКУССИЯ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808" y="60932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2020 </a:t>
            </a:r>
            <a:r>
              <a:rPr lang="ru-RU" b="1" dirty="0" smtClean="0">
                <a:latin typeface="Bookman Old Style" pitchFamily="18" charset="0"/>
              </a:rPr>
              <a:t>г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46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787208" cy="214625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Bookman Old Style" pitchFamily="18" charset="0"/>
              </a:rPr>
              <a:t>Городской семинар</a:t>
            </a:r>
            <a:br>
              <a:rPr lang="ru-RU" sz="2000" dirty="0">
                <a:latin typeface="Bookman Old Style" pitchFamily="18" charset="0"/>
              </a:rPr>
            </a:br>
            <a:r>
              <a:rPr lang="ru-RU" sz="2000" dirty="0">
                <a:latin typeface="Bookman Old Style" pitchFamily="18" charset="0"/>
              </a:rPr>
              <a:t>для учителей-логопедов, старших воспитателей, педагогов-психологов</a:t>
            </a:r>
            <a:br>
              <a:rPr lang="ru-RU" sz="2000" dirty="0">
                <a:latin typeface="Bookman Old Style" pitchFamily="18" charset="0"/>
              </a:rPr>
            </a:br>
            <a:r>
              <a:rPr lang="ru-RU" sz="3600" b="1" dirty="0" smtClean="0">
                <a:latin typeface="Bookman Old Style" pitchFamily="18" charset="0"/>
              </a:rPr>
              <a:t>«</a:t>
            </a:r>
            <a:r>
              <a:rPr lang="ru-RU" sz="2200" b="1" dirty="0">
                <a:latin typeface="Bookman Old Style" pitchFamily="18" charset="0"/>
              </a:rPr>
              <a:t>Организация психолого-педагогического сопровождения детей с ограниченными возможностями здоровья в условиях образовательной инклюзии»</a:t>
            </a:r>
            <a:r>
              <a:rPr lang="ru-RU" sz="4000" dirty="0">
                <a:latin typeface="Bookman Old Style" pitchFamily="18" charset="0"/>
              </a:rPr>
              <a:t/>
            </a:r>
            <a:br>
              <a:rPr lang="ru-RU" sz="4000" dirty="0"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924944"/>
            <a:ext cx="8229600" cy="2448272"/>
          </a:xfrm>
          <a:ln>
            <a:noFill/>
          </a:ln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54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3BB61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СПАСИБО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54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3BB61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54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3BB61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ВНИМАНИЕ</a:t>
            </a:r>
            <a:endParaRPr lang="ru-RU" sz="5400" b="1" dirty="0">
              <a:ln w="38100">
                <a:solidFill>
                  <a:schemeClr val="bg1"/>
                </a:solidFill>
                <a:prstDash val="solid"/>
              </a:ln>
              <a:solidFill>
                <a:srgbClr val="3BB61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60932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2020 </a:t>
            </a:r>
            <a:r>
              <a:rPr lang="ru-RU" b="1" dirty="0" smtClean="0">
                <a:latin typeface="Bookman Old Style" pitchFamily="18" charset="0"/>
              </a:rPr>
              <a:t>г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6943512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400" dirty="0" smtClean="0">
                <a:latin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</a:rPr>
              <a:t> </a:t>
            </a:r>
            <a:r>
              <a:rPr lang="ru-RU" altLang="ru-RU" sz="2400" b="1" u="sng" dirty="0" smtClean="0">
                <a:latin typeface="Times New Roman" pitchFamily="18" charset="0"/>
              </a:rPr>
              <a:t>Федеральный закон от 3 мая 2012 г. № 46-ФЗ</a:t>
            </a:r>
            <a:br>
              <a:rPr lang="ru-RU" altLang="ru-RU" sz="2400" b="1" u="sng" dirty="0" smtClean="0">
                <a:latin typeface="Times New Roman" pitchFamily="18" charset="0"/>
              </a:rPr>
            </a:br>
            <a:r>
              <a:rPr lang="ru-RU" altLang="ru-RU" sz="2400" b="1" u="sng" dirty="0" smtClean="0">
                <a:latin typeface="Times New Roman" pitchFamily="18" charset="0"/>
              </a:rPr>
              <a:t>«О ратификации Конвенции о правах инвалидов»</a:t>
            </a:r>
            <a:br>
              <a:rPr lang="ru-RU" altLang="ru-RU" sz="2400" b="1" u="sng" dirty="0" smtClean="0">
                <a:latin typeface="Times New Roman" pitchFamily="18" charset="0"/>
              </a:rPr>
            </a:br>
            <a:endParaRPr lang="ru-RU" altLang="ru-RU" sz="2400" b="1" u="sng" dirty="0" smtClean="0"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729" y="1340768"/>
            <a:ext cx="8575751" cy="5517232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ru-RU" altLang="ru-RU" sz="2250" b="1" i="1" dirty="0" smtClean="0">
                <a:latin typeface="Times New Roman" pitchFamily="18" charset="0"/>
                <a:cs typeface="Times New Roman" pitchFamily="18" charset="0"/>
              </a:rPr>
              <a:t>В соответствии с Конвенцией, образование должно быть направлено на:</a:t>
            </a:r>
            <a:endParaRPr lang="ru-RU" altLang="ru-RU" sz="225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ru-RU" altLang="ru-RU" sz="2250" dirty="0" smtClean="0">
                <a:latin typeface="Times New Roman" pitchFamily="18" charset="0"/>
                <a:cs typeface="Times New Roman" pitchFamily="18" charset="0"/>
              </a:rPr>
              <a:t>развитие умственных и физических способностей в самом полном объеме;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ru-RU" altLang="ru-RU" sz="2250" dirty="0" smtClean="0">
                <a:latin typeface="Times New Roman" pitchFamily="18" charset="0"/>
                <a:cs typeface="Times New Roman" pitchFamily="18" charset="0"/>
              </a:rPr>
              <a:t>доступ инвалидов к образованию в местах своего непосредственного проживания, при котором обеспечивается </a:t>
            </a:r>
            <a:r>
              <a:rPr lang="ru-RU" altLang="ru-RU" sz="2250" b="1" dirty="0" smtClean="0">
                <a:latin typeface="Times New Roman" pitchFamily="18" charset="0"/>
                <a:cs typeface="Times New Roman" pitchFamily="18" charset="0"/>
              </a:rPr>
              <a:t>разумное удовлетворение потребностей лица;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ru-RU" altLang="ru-RU" sz="2250" dirty="0" smtClean="0">
                <a:latin typeface="Times New Roman" pitchFamily="18" charset="0"/>
                <a:cs typeface="Times New Roman" pitchFamily="18" charset="0"/>
              </a:rPr>
              <a:t>предоставление эффективных </a:t>
            </a:r>
            <a:r>
              <a:rPr lang="ru-RU" altLang="ru-RU" sz="2250" b="1" i="1" dirty="0" smtClean="0">
                <a:latin typeface="Times New Roman" pitchFamily="18" charset="0"/>
                <a:cs typeface="Times New Roman" pitchFamily="18" charset="0"/>
              </a:rPr>
              <a:t>мер индивидуальной поддержки в общей системе образования, облегчающих процесс обучения;</a:t>
            </a:r>
          </a:p>
          <a:p>
            <a:pPr marL="0" indent="0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ru-RU" altLang="ru-RU" sz="225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2250" b="1" dirty="0" smtClean="0">
                <a:latin typeface="Times New Roman" pitchFamily="18" charset="0"/>
                <a:cs typeface="Times New Roman" pitchFamily="18" charset="0"/>
              </a:rPr>
              <a:t>Статья 24</a:t>
            </a:r>
            <a:r>
              <a:rPr lang="ru-RU" altLang="ru-RU" sz="2250" dirty="0" smtClean="0">
                <a:latin typeface="Times New Roman" pitchFamily="18" charset="0"/>
                <a:cs typeface="Times New Roman" pitchFamily="18" charset="0"/>
              </a:rPr>
              <a:t>. ….государство обязано обеспечить равный доступ для всех детей с инвалидностью к образованию, и это должно происходить </a:t>
            </a:r>
            <a:r>
              <a:rPr lang="ru-RU" altLang="ru-RU" sz="2250" b="1" dirty="0" smtClean="0">
                <a:latin typeface="Times New Roman" pitchFamily="18" charset="0"/>
                <a:cs typeface="Times New Roman" pitchFamily="18" charset="0"/>
              </a:rPr>
              <a:t>путем обеспечения </a:t>
            </a:r>
            <a:r>
              <a:rPr lang="ru-RU" altLang="ru-RU" sz="2250" b="1" dirty="0" err="1" smtClean="0">
                <a:latin typeface="Times New Roman" pitchFamily="18" charset="0"/>
                <a:cs typeface="Times New Roman" pitchFamily="18" charset="0"/>
              </a:rPr>
              <a:t>инклюзивности</a:t>
            </a:r>
            <a:r>
              <a:rPr lang="ru-RU" altLang="ru-RU" sz="2250" b="1" dirty="0" smtClean="0">
                <a:latin typeface="Times New Roman" pitchFamily="18" charset="0"/>
                <a:cs typeface="Times New Roman" pitchFamily="18" charset="0"/>
              </a:rPr>
              <a:t> системы образования.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2021911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3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476672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Федеральные документы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799" y="1556792"/>
            <a:ext cx="7807609" cy="489654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Конституция РФ </a:t>
            </a: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1993 г</a:t>
            </a:r>
          </a:p>
          <a:p>
            <a:pPr eaLnBrk="1" hangingPunct="1">
              <a:defRPr/>
            </a:pP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Федеральный закон от 29 декабря 2012 г. № 273-ФЗ </a:t>
            </a: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</a:t>
            </a:r>
          </a:p>
          <a:p>
            <a:pPr>
              <a:defRPr/>
            </a:pP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Федеральные законы от 24 ноября 1995 г. 181-ФЗ </a:t>
            </a: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«О социальной защите инвалидов в Российской Федерации»</a:t>
            </a: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defRPr/>
            </a:pP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от 24 июня 1999г. № 120-ФЗ </a:t>
            </a: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« Об основах системы профилактики безнадзорности и правонарушений несовершеннолетних»</a:t>
            </a: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от 24 </a:t>
            </a: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июля 1998г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. № </a:t>
            </a: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124-ФЗ </a:t>
            </a: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« Об </a:t>
            </a: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основных гарантиях прав ребенка в Российской Федерации»,</a:t>
            </a:r>
          </a:p>
          <a:p>
            <a:pPr>
              <a:defRPr/>
            </a:pP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От 6 октября 1999 г. № 184-ФЗ </a:t>
            </a: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«Об общих принципах организации законодательных (представительных) и исполнительных органов государственной власти субъектов Российской Федерации</a:t>
            </a:r>
            <a:r>
              <a:rPr lang="ru-RU" altLang="ru-RU" sz="21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defRPr/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764237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970" y="692696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Федеральные документы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538" y="2204864"/>
            <a:ext cx="7281814" cy="3456384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Главным федеральным актом России является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Конституция РФ 1993 г</a:t>
            </a:r>
          </a:p>
          <a:p>
            <a:pPr marL="0" indent="0" eaLnBrk="1" hangingPunct="1">
              <a:buNone/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Статья 43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Конституции РФ гласит</a:t>
            </a:r>
          </a:p>
          <a:p>
            <a:pPr marL="0" indent="0" algn="ctr" eaLnBrk="1" hangingPunct="1">
              <a:buNone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«Каждый имеет право на образование»</a:t>
            </a:r>
          </a:p>
          <a:p>
            <a:pPr marL="0" indent="0" algn="ctr" eaLnBrk="1" hangingPunct="1">
              <a:buNone/>
              <a:defRPr/>
            </a:pPr>
            <a:endParaRPr lang="ru-RU" altLang="ru-RU" sz="3600" dirty="0" smtClean="0">
              <a:hlinkClick r:id="rId3"/>
            </a:endParaRPr>
          </a:p>
          <a:p>
            <a:pPr algn="ctr" eaLnBrk="1" hangingPunct="1">
              <a:defRPr/>
            </a:pPr>
            <a:endParaRPr lang="ru-RU" alt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2985434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s.wallpapersden.com/image/download/abstraction-green-white_80_256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484784"/>
            <a:ext cx="8003231" cy="525658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altLang="ru-RU" sz="9600" b="1" dirty="0">
                <a:latin typeface="Times New Roman" pitchFamily="18" charset="0"/>
              </a:rPr>
              <a:t>обучающийся с ограниченными возможностями здоровья</a:t>
            </a:r>
            <a:r>
              <a:rPr lang="ru-RU" altLang="ru-RU" sz="9600" dirty="0">
                <a:latin typeface="Times New Roman" pitchFamily="18" charset="0"/>
              </a:rPr>
              <a:t> </a:t>
            </a:r>
            <a:r>
              <a:rPr lang="ru-RU" altLang="ru-RU" sz="9600" dirty="0" smtClean="0">
                <a:latin typeface="Times New Roman" pitchFamily="18" charset="0"/>
              </a:rPr>
              <a:t>– </a:t>
            </a:r>
          </a:p>
          <a:p>
            <a:pPr marL="0" indent="0">
              <a:lnSpc>
                <a:spcPct val="110000"/>
              </a:lnSpc>
              <a:buNone/>
            </a:pPr>
            <a:endParaRPr lang="ru-RU" altLang="ru-RU" sz="4400" dirty="0" smtClean="0">
              <a:latin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9600" dirty="0" smtClean="0">
                <a:latin typeface="Times New Roman" pitchFamily="18" charset="0"/>
              </a:rPr>
              <a:t> физическое </a:t>
            </a:r>
            <a:r>
              <a:rPr lang="ru-RU" altLang="ru-RU" sz="9600" dirty="0">
                <a:latin typeface="Times New Roman" pitchFamily="18" charset="0"/>
              </a:rPr>
              <a:t>лицо, имеющее недостатки в физическом и (или) </a:t>
            </a:r>
            <a:r>
              <a:rPr lang="ru-RU" altLang="ru-RU" sz="9600" dirty="0" smtClean="0">
                <a:latin typeface="Times New Roman" pitchFamily="18" charset="0"/>
              </a:rPr>
              <a:t>    психологическом </a:t>
            </a:r>
            <a:r>
              <a:rPr lang="ru-RU" altLang="ru-RU" sz="9600" dirty="0">
                <a:latin typeface="Times New Roman" pitchFamily="18" charset="0"/>
              </a:rPr>
              <a:t>развитии, подтвержденные </a:t>
            </a:r>
            <a:r>
              <a:rPr lang="ru-RU" altLang="ru-RU" sz="9600" dirty="0" err="1" smtClean="0">
                <a:latin typeface="Times New Roman" pitchFamily="18" charset="0"/>
              </a:rPr>
              <a:t>психолого</a:t>
            </a:r>
            <a:r>
              <a:rPr lang="ru-RU" altLang="ru-RU" sz="9600" dirty="0" smtClean="0">
                <a:latin typeface="Times New Roman" pitchFamily="18" charset="0"/>
              </a:rPr>
              <a:t> - </a:t>
            </a:r>
            <a:r>
              <a:rPr lang="ru-RU" altLang="ru-RU" sz="9600" dirty="0" err="1" smtClean="0">
                <a:latin typeface="Times New Roman" pitchFamily="18" charset="0"/>
              </a:rPr>
              <a:t>медико</a:t>
            </a:r>
            <a:r>
              <a:rPr lang="ru-RU" altLang="ru-RU" sz="9600" dirty="0" smtClean="0">
                <a:latin typeface="Times New Roman" pitchFamily="18" charset="0"/>
              </a:rPr>
              <a:t> -педагогической </a:t>
            </a:r>
            <a:r>
              <a:rPr lang="ru-RU" altLang="ru-RU" sz="9600" dirty="0">
                <a:latin typeface="Times New Roman" pitchFamily="18" charset="0"/>
              </a:rPr>
              <a:t>комиссией и препятствующие получению </a:t>
            </a:r>
            <a:r>
              <a:rPr lang="ru-RU" altLang="ru-RU" sz="9600" dirty="0" smtClean="0">
                <a:latin typeface="Times New Roman" pitchFamily="18" charset="0"/>
              </a:rPr>
              <a:t>  образования </a:t>
            </a:r>
            <a:r>
              <a:rPr lang="ru-RU" altLang="ru-RU" sz="9600" dirty="0">
                <a:latin typeface="Times New Roman" pitchFamily="18" charset="0"/>
              </a:rPr>
              <a:t>без создания специальных </a:t>
            </a:r>
            <a:r>
              <a:rPr lang="ru-RU" altLang="ru-RU" sz="9600" dirty="0" smtClean="0">
                <a:latin typeface="Times New Roman" pitchFamily="18" charset="0"/>
              </a:rPr>
              <a:t>условий</a:t>
            </a:r>
          </a:p>
          <a:p>
            <a:pPr marL="0" indent="0">
              <a:spcBef>
                <a:spcPts val="0"/>
              </a:spcBef>
              <a:buNone/>
            </a:pPr>
            <a:endParaRPr lang="ru-RU" altLang="ru-RU" sz="96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9600" b="1" dirty="0" smtClean="0">
                <a:latin typeface="Times New Roman" pitchFamily="18" charset="0"/>
              </a:rPr>
              <a:t>инклюзивное </a:t>
            </a:r>
            <a:r>
              <a:rPr lang="ru-RU" altLang="ru-RU" sz="9600" b="1" dirty="0">
                <a:latin typeface="Times New Roman" pitchFamily="18" charset="0"/>
              </a:rPr>
              <a:t>образование </a:t>
            </a:r>
            <a:r>
              <a:rPr lang="ru-RU" altLang="ru-RU" sz="9600" b="1" dirty="0" smtClean="0">
                <a:latin typeface="Times New Roman" pitchFamily="18" charset="0"/>
              </a:rPr>
              <a:t>–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9600" dirty="0" smtClean="0">
                <a:latin typeface="Times New Roman" pitchFamily="18" charset="0"/>
              </a:rPr>
              <a:t> обеспечение </a:t>
            </a:r>
            <a:r>
              <a:rPr lang="ru-RU" altLang="ru-RU" sz="9600" dirty="0">
                <a:latin typeface="Times New Roman" pitchFamily="18" charset="0"/>
              </a:rPr>
              <a:t>равного доступа к образованию для всех </a:t>
            </a:r>
            <a:endParaRPr lang="ru-RU" altLang="ru-RU" sz="9600" dirty="0" smtClean="0">
              <a:latin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9600" dirty="0" smtClean="0">
                <a:latin typeface="Times New Roman" pitchFamily="18" charset="0"/>
              </a:rPr>
              <a:t>обучающихся </a:t>
            </a:r>
            <a:r>
              <a:rPr lang="ru-RU" altLang="ru-RU" sz="9600" dirty="0">
                <a:latin typeface="Times New Roman" pitchFamily="18" charset="0"/>
              </a:rPr>
              <a:t>с учетом разнообразия особых </a:t>
            </a:r>
            <a:r>
              <a:rPr lang="ru-RU" altLang="ru-RU" sz="9600" dirty="0" smtClean="0">
                <a:latin typeface="Times New Roman" pitchFamily="18" charset="0"/>
              </a:rPr>
              <a:t>образовательных потребностей </a:t>
            </a:r>
            <a:r>
              <a:rPr lang="ru-RU" altLang="ru-RU" sz="9600" dirty="0">
                <a:latin typeface="Times New Roman" pitchFamily="18" charset="0"/>
              </a:rPr>
              <a:t>и индивидуальных возможностей;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altLang="ru-RU" sz="2600" dirty="0" smtClean="0">
              <a:latin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altLang="ru-RU" sz="1600" dirty="0">
              <a:latin typeface="Times New Roman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7440324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Федеральный закон от 29.12.2012 № 273-ФЗ</a:t>
            </a:r>
            <a:b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xmlns="" val="3323662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2625</Words>
  <Application>Microsoft Office PowerPoint</Application>
  <PresentationFormat>Экран (4:3)</PresentationFormat>
  <Paragraphs>515</Paragraphs>
  <Slides>53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5" baseType="lpstr">
      <vt:lpstr>Тема Office</vt:lpstr>
      <vt:lpstr>Документ</vt:lpstr>
      <vt:lpstr>Слайд 1</vt:lpstr>
      <vt:lpstr>ЭПИГРАФ</vt:lpstr>
      <vt:lpstr>Слайд 3</vt:lpstr>
      <vt:lpstr>Слайд 4</vt:lpstr>
      <vt:lpstr>Международные документы</vt:lpstr>
      <vt:lpstr>  Федеральный закон от 3 мая 2012 г. № 46-ФЗ «О ратификации Конвенции о правах инвалидов» </vt:lpstr>
      <vt:lpstr>Федеральные документы</vt:lpstr>
      <vt:lpstr>Федеральные документы</vt:lpstr>
      <vt:lpstr>Федеральный закон от 29.12.2012 № 273-ФЗ «Об образовании в Российской Федерации»</vt:lpstr>
      <vt:lpstr>Федеральный закон от 29.12.2012 № 273-ФЗ «Об образовании в Российской Федерации»</vt:lpstr>
      <vt:lpstr>статья 79. Организация получения образования обучающимися с ограниченными возможностями здоровья</vt:lpstr>
      <vt:lpstr>статья 79. Организация получения образования обучающимися с ограниченными возможностями здоровья</vt:lpstr>
      <vt:lpstr>ПИСЬМО МИНПРОСВЕЩЕНИЯ РОССИИ ОТ 20.02.2019  N  ТС-551/07 «О  СОПРОВОЖДЕНИИ ОБРАЗОВАНИЯ ОБУЧАЮЩИХСЯ С ОВЗ И ИНВАЛИДНОСТЬЮ»</vt:lpstr>
      <vt:lpstr>    Национальная стратегия действий в интересах детей на 2018 - 2027 годы (утв. Указом Президента РФ от 29 мая 2017 г. № 240)</vt:lpstr>
      <vt:lpstr>Нормативно - правовые документы МДОУ</vt:lpstr>
      <vt:lpstr>Слайд 16</vt:lpstr>
      <vt:lpstr>ППк</vt:lpstr>
      <vt:lpstr>Нормативные документы</vt:lpstr>
      <vt:lpstr>Состав ППк</vt:lpstr>
      <vt:lpstr>Слайд 20</vt:lpstr>
      <vt:lpstr>Основные направления деятельности ППк </vt:lpstr>
      <vt:lpstr>Задачи ППк </vt:lpstr>
      <vt:lpstr>Слайд 23</vt:lpstr>
      <vt:lpstr>Слайд 24</vt:lpstr>
      <vt:lpstr>Деятельность ППк в ДОУ</vt:lpstr>
      <vt:lpstr> Документация ППк: </vt:lpstr>
      <vt:lpstr> ПРАВА И ОБЯЗАННОСТИ РОДИТЕЛЕЙ  (ЗАКОННЫХ ПРЕДСТАВИТЕЛЕЙ) </vt:lpstr>
      <vt:lpstr>Слайд 28</vt:lpstr>
      <vt:lpstr>Слайд 29</vt:lpstr>
      <vt:lpstr>Слайд 30</vt:lpstr>
      <vt:lpstr>Общие подходы  к разработке АОП</vt:lpstr>
      <vt:lpstr>ОСНОВАНИЯ К РАЗРАБОТКЕ АОП</vt:lpstr>
      <vt:lpstr>АОП разрабатывается  коллегиально</vt:lpstr>
      <vt:lpstr>РАЗРАБОТКА АОП</vt:lpstr>
      <vt:lpstr>ПЕРВЫЙ ЭТАП  Аналитический (первичный).  </vt:lpstr>
      <vt:lpstr>ВТОРОЙ ЭТАП  Формулировка цели АОП, её содержания. </vt:lpstr>
      <vt:lpstr>ВТОРОЙ ЭТАП  </vt:lpstr>
      <vt:lpstr>ТРЕТИЙ ЭТАП  Утверждение АОП </vt:lpstr>
      <vt:lpstr>ЧЕТВЕРТЫЙ ЭТАП   Реализация АОП </vt:lpstr>
      <vt:lpstr>ПЯТЫЙ ЭТАП  Аналитический (вторичный) </vt:lpstr>
      <vt:lpstr>Структура  АОП  </vt:lpstr>
      <vt:lpstr>Характеристики нарушений, описание специальных условий   Принципы и подходы к формированию программы   Целевые ориентиры  </vt:lpstr>
      <vt:lpstr>Титульный лист</vt:lpstr>
      <vt:lpstr>Пояснительная записка </vt:lpstr>
      <vt:lpstr>Цели и задачи</vt:lpstr>
      <vt:lpstr>Создание специальных условий </vt:lpstr>
      <vt:lpstr>Содержание индивидуальной образовательной деятельности </vt:lpstr>
      <vt:lpstr>Слайд 48</vt:lpstr>
      <vt:lpstr>Индивидуальный учебный план.  </vt:lpstr>
      <vt:lpstr>Индивидуальное расписание  </vt:lpstr>
      <vt:lpstr>Городской семинар для учителей-логопедов, старших воспитателей, педагогов-психологов «Организация психолого-педагогического сопровождения детей с ограниченными возможностями здоровья в условиях образовательной инклюзии» </vt:lpstr>
      <vt:lpstr>Городской семинар для учителей-логопедов, старших воспитателей, педагогов-психологов «Организация психолого-педагогического сопровождения детей с ограниченными возможностями здоровья в условиях образовательной инклюзии» </vt:lpstr>
      <vt:lpstr>Городской семинар для учителей-логопедов, старших воспитателей, педагогов-психологов «Организация психолого-педагогического сопровождения детей с ограниченными возможностями здоровья в условиях образовательной инклюзии»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ЭПИГРАФ</dc:title>
  <dc:creator>pc2</dc:creator>
  <cp:lastModifiedBy>User</cp:lastModifiedBy>
  <cp:revision>178</cp:revision>
  <dcterms:created xsi:type="dcterms:W3CDTF">2019-04-10T12:17:41Z</dcterms:created>
  <dcterms:modified xsi:type="dcterms:W3CDTF">2020-01-15T06:32:44Z</dcterms:modified>
</cp:coreProperties>
</file>